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0.jpg" ContentType="image/jpg"/>
  <Override PartName="/ppt/media/image11.jpg" ContentType="image/jpg"/>
  <Override PartName="/ppt/media/image12.jpg" ContentType="image/jpg"/>
  <Override PartName="/ppt/media/image15.jpg" ContentType="image/jpg"/>
  <Override PartName="/ppt/media/image16.jpg" ContentType="image/jpg"/>
  <Override PartName="/ppt/media/image18.jpg" ContentType="image/jpg"/>
  <Override PartName="/ppt/media/image19.jpg" ContentType="image/jpg"/>
  <Override PartName="/ppt/media/image20.jpg" ContentType="image/jpg"/>
  <Override PartName="/ppt/media/image21.jpg" ContentType="image/jpg"/>
  <Override PartName="/ppt/media/image6.jpg" ContentType="image/jpg"/>
  <Override PartName="/ppt/media/image8.jpg" ContentType="image/jpg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>
      <p:cViewPr varScale="1">
        <p:scale>
          <a:sx n="120" d="100"/>
          <a:sy n="120" d="100"/>
        </p:scale>
        <p:origin x="800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6939" y="605155"/>
            <a:ext cx="8449945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3/19/25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3/19/25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3/19/25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605155"/>
            <a:ext cx="9356090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6939" y="1791969"/>
            <a:ext cx="9983470" cy="3441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jp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jp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jpg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forskerfabrikken.no/eksperimenter/middels/fargerik-rodkalsaft/" TargetMode="Externa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forskerfabrikken.no/eksperimenter/lett/vi-bruker-ph-papir/" TargetMode="Externa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forskerfabrikken.no/eksperimenter/lett/kjemisk-maleri-med-rodkalsaft/" TargetMode="Externa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21.jp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tv.nrk.no/serie/schrodingers-katt/sesong/2015/episode/DMPV73001415" TargetMode="Externa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jpg"/><Relationship Id="rId4" Type="http://schemas.openxmlformats.org/officeDocument/2006/relationships/image" Target="../media/image30.png"/><Relationship Id="rId5" Type="http://schemas.openxmlformats.org/officeDocument/2006/relationships/image" Target="../media/image3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0.jpg"/><Relationship Id="rId4" Type="http://schemas.openxmlformats.org/officeDocument/2006/relationships/image" Target="../media/image34.png"/><Relationship Id="rId5" Type="http://schemas.openxmlformats.org/officeDocument/2006/relationships/image" Target="../media/image3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" y="0"/>
            <a:ext cx="12191979" cy="685799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480053" y="2992373"/>
            <a:ext cx="537908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295" dirty="0">
                <a:solidFill>
                  <a:srgbClr val="FFFFFF"/>
                </a:solidFill>
                <a:latin typeface="Arial"/>
                <a:cs typeface="Arial"/>
              </a:rPr>
              <a:t>Kjemi</a:t>
            </a:r>
            <a:r>
              <a:rPr sz="6000" spc="-5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0" spc="-80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6000" spc="-5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0" spc="-409" dirty="0">
                <a:solidFill>
                  <a:srgbClr val="FFFFFF"/>
                </a:solidFill>
                <a:latin typeface="Arial"/>
                <a:cs typeface="Arial"/>
              </a:rPr>
              <a:t>hverdagen</a:t>
            </a:r>
            <a:endParaRPr sz="60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50714" y="4135628"/>
            <a:ext cx="22898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85" dirty="0">
                <a:solidFill>
                  <a:srgbClr val="FFFFFF"/>
                </a:solidFill>
                <a:latin typeface="Arial"/>
                <a:cs typeface="Arial"/>
              </a:rPr>
              <a:t>Nova</a:t>
            </a:r>
            <a:r>
              <a:rPr sz="2400" spc="-1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Arial"/>
                <a:cs typeface="Arial"/>
              </a:rPr>
              <a:t>9,</a:t>
            </a:r>
            <a:r>
              <a:rPr sz="2400" spc="-1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kapittel</a:t>
            </a:r>
            <a:r>
              <a:rPr sz="2400" spc="-1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spc="-50" dirty="0">
                <a:solidFill>
                  <a:srgbClr val="FFFFFF"/>
                </a:solidFill>
                <a:latin typeface="Arial"/>
                <a:cs typeface="Arial"/>
              </a:rPr>
              <a:t>4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5" name="Picture 4" descr="generated_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000" y="0"/>
            <a:ext cx="6858000" cy="6858000"/>
          </a:xfrm>
          <a:prstGeom prst="rect">
            <a:avLst/>
          </a:prstGeom>
        </p:spPr>
      </p:pic>
      <p:pic>
        <p:nvPicPr>
          <p:cNvPr id="6" name="Picture 5" descr="Clipboard 19. mars 2025, 19-bakgrunn fjernet.5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10" dirty="0"/>
              <a:t>Konsentrerte</a:t>
            </a:r>
            <a:r>
              <a:rPr spc="-295" dirty="0"/>
              <a:t> </a:t>
            </a:r>
            <a:r>
              <a:rPr spc="-185" dirty="0"/>
              <a:t>løsninger: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91969"/>
            <a:ext cx="9138920" cy="3394075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12700" marR="5080">
              <a:lnSpc>
                <a:spcPts val="3030"/>
              </a:lnSpc>
              <a:spcBef>
                <a:spcPts val="470"/>
              </a:spcBef>
            </a:pPr>
            <a:r>
              <a:rPr sz="2800" spc="-70" dirty="0">
                <a:latin typeface="Arial"/>
                <a:cs typeface="Arial"/>
              </a:rPr>
              <a:t>Står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som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regel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oppskrift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på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flaska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som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viser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hvordan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du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skal </a:t>
            </a:r>
            <a:r>
              <a:rPr sz="2800" spc="-10" dirty="0">
                <a:latin typeface="Arial"/>
                <a:cs typeface="Arial"/>
              </a:rPr>
              <a:t>fortynne.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spc="-10" dirty="0">
                <a:latin typeface="Arial"/>
                <a:cs typeface="Arial"/>
              </a:rPr>
              <a:t>Eksempler: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75"/>
              </a:spcBef>
              <a:buChar char="•"/>
              <a:tabLst>
                <a:tab pos="241300" algn="l"/>
              </a:tabLst>
            </a:pPr>
            <a:r>
              <a:rPr sz="2800" dirty="0">
                <a:latin typeface="Arial"/>
                <a:cs typeface="Arial"/>
              </a:rPr>
              <a:t>fun</a:t>
            </a:r>
            <a:r>
              <a:rPr sz="2800" spc="-19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light</a:t>
            </a:r>
            <a:r>
              <a:rPr sz="2800" spc="-204" dirty="0">
                <a:latin typeface="Arial"/>
                <a:cs typeface="Arial"/>
              </a:rPr>
              <a:t> </a:t>
            </a:r>
            <a:r>
              <a:rPr sz="2800" dirty="0">
                <a:latin typeface="Wingdings"/>
                <a:cs typeface="Wingdings"/>
              </a:rPr>
              <a:t></a:t>
            </a:r>
            <a:r>
              <a:rPr sz="2800" spc="-114" dirty="0">
                <a:latin typeface="Times New Roman"/>
                <a:cs typeface="Times New Roman"/>
              </a:rPr>
              <a:t> </a:t>
            </a:r>
            <a:r>
              <a:rPr sz="2800" spc="-110" dirty="0">
                <a:latin typeface="Arial"/>
                <a:cs typeface="Arial"/>
              </a:rPr>
              <a:t>1+9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155" dirty="0">
                <a:latin typeface="Arial"/>
                <a:cs typeface="Arial"/>
              </a:rPr>
              <a:t>=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1</a:t>
            </a:r>
            <a:r>
              <a:rPr sz="2800" spc="-19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del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saft,</a:t>
            </a:r>
            <a:r>
              <a:rPr sz="2800" spc="-195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9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deler</a:t>
            </a:r>
            <a:r>
              <a:rPr sz="2800" spc="-20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vann.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Char char="•"/>
              <a:tabLst>
                <a:tab pos="241300" algn="l"/>
              </a:tabLst>
            </a:pPr>
            <a:r>
              <a:rPr sz="2800" spc="-85" dirty="0">
                <a:latin typeface="Arial"/>
                <a:cs typeface="Arial"/>
              </a:rPr>
              <a:t>Grønnsåpe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Wingdings"/>
                <a:cs typeface="Wingdings"/>
              </a:rPr>
              <a:t></a:t>
            </a:r>
            <a:r>
              <a:rPr sz="2800" spc="-95" dirty="0">
                <a:latin typeface="Times New Roman"/>
                <a:cs typeface="Times New Roman"/>
              </a:rPr>
              <a:t> </a:t>
            </a:r>
            <a:r>
              <a:rPr sz="2800" spc="-135" dirty="0">
                <a:latin typeface="Arial"/>
                <a:cs typeface="Arial"/>
              </a:rPr>
              <a:t>25g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pr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5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liter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vann.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70"/>
              </a:spcBef>
              <a:buChar char="•"/>
              <a:tabLst>
                <a:tab pos="241300" algn="l"/>
              </a:tabLst>
            </a:pPr>
            <a:r>
              <a:rPr sz="2800" spc="-30" dirty="0">
                <a:latin typeface="Arial"/>
                <a:cs typeface="Arial"/>
              </a:rPr>
              <a:t>plantenæring:</a:t>
            </a:r>
            <a:r>
              <a:rPr sz="2800" spc="-195" dirty="0">
                <a:latin typeface="Arial"/>
                <a:cs typeface="Arial"/>
              </a:rPr>
              <a:t> </a:t>
            </a:r>
            <a:r>
              <a:rPr sz="2800" dirty="0">
                <a:latin typeface="Wingdings"/>
                <a:cs typeface="Wingdings"/>
              </a:rPr>
              <a:t></a:t>
            </a:r>
            <a:r>
              <a:rPr sz="2800" spc="-90" dirty="0">
                <a:latin typeface="Times New Roman"/>
                <a:cs typeface="Times New Roman"/>
              </a:rPr>
              <a:t> </a:t>
            </a:r>
            <a:r>
              <a:rPr sz="2800" spc="-85" dirty="0">
                <a:latin typeface="Arial"/>
                <a:cs typeface="Arial"/>
              </a:rPr>
              <a:t>50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mL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pr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liter</a:t>
            </a:r>
            <a:r>
              <a:rPr sz="2800" spc="-19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vann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54" dirty="0"/>
              <a:t>Gasser</a:t>
            </a:r>
            <a:r>
              <a:rPr spc="-385" dirty="0"/>
              <a:t> </a:t>
            </a:r>
            <a:r>
              <a:rPr spc="-275" dirty="0"/>
              <a:t>kan</a:t>
            </a:r>
            <a:r>
              <a:rPr spc="-370" dirty="0"/>
              <a:t> </a:t>
            </a:r>
            <a:r>
              <a:rPr spc="-204" dirty="0"/>
              <a:t>løses</a:t>
            </a:r>
            <a:r>
              <a:rPr spc="-355" dirty="0"/>
              <a:t> </a:t>
            </a:r>
            <a:r>
              <a:rPr spc="-65" dirty="0"/>
              <a:t>i</a:t>
            </a:r>
            <a:r>
              <a:rPr spc="-355" dirty="0"/>
              <a:t> </a:t>
            </a:r>
            <a:r>
              <a:rPr spc="-330" dirty="0"/>
              <a:t>væske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55306"/>
            <a:ext cx="10000615" cy="3989070"/>
          </a:xfrm>
          <a:prstGeom prst="rect">
            <a:avLst/>
          </a:prstGeom>
        </p:spPr>
        <p:txBody>
          <a:bodyPr vert="horz" wrap="square" lIns="0" tIns="4889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4"/>
              </a:spcBef>
            </a:pPr>
            <a:r>
              <a:rPr sz="2800" spc="-145" dirty="0">
                <a:latin typeface="Arial"/>
                <a:cs typeface="Arial"/>
              </a:rPr>
              <a:t>Vann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har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stor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100" dirty="0">
                <a:latin typeface="Arial"/>
                <a:cs typeface="Arial"/>
              </a:rPr>
              <a:t>evne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80" dirty="0">
                <a:latin typeface="Arial"/>
                <a:cs typeface="Arial"/>
              </a:rPr>
              <a:t>til</a:t>
            </a:r>
            <a:r>
              <a:rPr sz="2800" spc="-195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å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65" dirty="0">
                <a:latin typeface="Arial"/>
                <a:cs typeface="Arial"/>
              </a:rPr>
              <a:t>løse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opp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andre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stoffer:</a:t>
            </a:r>
            <a:endParaRPr sz="2800">
              <a:latin typeface="Arial"/>
              <a:cs typeface="Arial"/>
            </a:endParaRPr>
          </a:p>
          <a:p>
            <a:pPr marL="698500" indent="-229235">
              <a:lnSpc>
                <a:spcPct val="100000"/>
              </a:lnSpc>
              <a:spcBef>
                <a:spcPts val="245"/>
              </a:spcBef>
              <a:buChar char="•"/>
              <a:tabLst>
                <a:tab pos="699135" algn="l"/>
              </a:tabLst>
            </a:pPr>
            <a:r>
              <a:rPr sz="2400" spc="-85" dirty="0">
                <a:latin typeface="Arial"/>
                <a:cs typeface="Arial"/>
              </a:rPr>
              <a:t>Både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30" dirty="0">
                <a:latin typeface="Arial"/>
                <a:cs typeface="Arial"/>
              </a:rPr>
              <a:t>faste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stoffer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spc="-60" dirty="0">
                <a:latin typeface="Arial"/>
                <a:cs typeface="Arial"/>
              </a:rPr>
              <a:t>(sukker),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spc="-85" dirty="0">
                <a:latin typeface="Arial"/>
                <a:cs typeface="Arial"/>
              </a:rPr>
              <a:t>væsker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30" dirty="0">
                <a:latin typeface="Arial"/>
                <a:cs typeface="Arial"/>
              </a:rPr>
              <a:t>(ublanda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saft)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spc="-100" dirty="0">
                <a:latin typeface="Arial"/>
                <a:cs typeface="Arial"/>
              </a:rPr>
              <a:t>og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80" dirty="0">
                <a:latin typeface="Arial"/>
                <a:cs typeface="Arial"/>
              </a:rPr>
              <a:t>gasser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(oksygen).</a:t>
            </a:r>
            <a:endParaRPr sz="2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0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5"/>
              </a:spcBef>
              <a:buChar char="•"/>
              <a:tabLst>
                <a:tab pos="241300" algn="l"/>
              </a:tabLst>
            </a:pPr>
            <a:r>
              <a:rPr sz="2800" spc="-10" dirty="0">
                <a:latin typeface="Arial"/>
                <a:cs typeface="Arial"/>
              </a:rPr>
              <a:t>Temperaturforskjeller:</a:t>
            </a:r>
            <a:endParaRPr sz="280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245"/>
              </a:spcBef>
              <a:buChar char="•"/>
              <a:tabLst>
                <a:tab pos="699135" algn="l"/>
              </a:tabLst>
            </a:pPr>
            <a:r>
              <a:rPr sz="2400" spc="-80" dirty="0">
                <a:latin typeface="Arial"/>
                <a:cs typeface="Arial"/>
              </a:rPr>
              <a:t>Gasser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løser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110" dirty="0">
                <a:latin typeface="Arial"/>
                <a:cs typeface="Arial"/>
              </a:rPr>
              <a:t>seg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dårligere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varmt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75" dirty="0">
                <a:latin typeface="Arial"/>
                <a:cs typeface="Arial"/>
              </a:rPr>
              <a:t>vann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enn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kaldt</a:t>
            </a:r>
            <a:endParaRPr sz="240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215"/>
              </a:spcBef>
              <a:buChar char="•"/>
              <a:tabLst>
                <a:tab pos="699135" algn="l"/>
              </a:tabLst>
            </a:pPr>
            <a:r>
              <a:rPr sz="2400" spc="-85" dirty="0">
                <a:latin typeface="Arial"/>
                <a:cs typeface="Arial"/>
              </a:rPr>
              <a:t>Sukker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45" dirty="0">
                <a:latin typeface="Arial"/>
                <a:cs typeface="Arial"/>
              </a:rPr>
              <a:t>løser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spc="-110" dirty="0">
                <a:latin typeface="Arial"/>
                <a:cs typeface="Arial"/>
              </a:rPr>
              <a:t>seg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25" dirty="0">
                <a:latin typeface="Arial"/>
                <a:cs typeface="Arial"/>
              </a:rPr>
              <a:t>fortere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opp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varmt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75" dirty="0">
                <a:latin typeface="Arial"/>
                <a:cs typeface="Arial"/>
              </a:rPr>
              <a:t>vann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enn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kaldt.</a:t>
            </a:r>
            <a:endParaRPr sz="24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50"/>
              </a:spcBef>
              <a:buFont typeface="Arial"/>
              <a:buChar char="•"/>
            </a:pPr>
            <a:endParaRPr sz="32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buChar char="•"/>
              <a:tabLst>
                <a:tab pos="241300" algn="l"/>
              </a:tabLst>
            </a:pPr>
            <a:r>
              <a:rPr sz="2800" spc="-10" dirty="0">
                <a:latin typeface="Arial"/>
                <a:cs typeface="Arial"/>
              </a:rPr>
              <a:t>Kullsyre:</a:t>
            </a:r>
            <a:endParaRPr sz="280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229"/>
              </a:spcBef>
              <a:buChar char="•"/>
              <a:tabLst>
                <a:tab pos="699135" algn="l"/>
              </a:tabLst>
            </a:pPr>
            <a:r>
              <a:rPr sz="2400" spc="-50" dirty="0">
                <a:latin typeface="Arial"/>
                <a:cs typeface="Arial"/>
              </a:rPr>
              <a:t>Når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du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åpner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spc="-55" dirty="0">
                <a:latin typeface="Arial"/>
                <a:cs typeface="Arial"/>
              </a:rPr>
              <a:t>korken,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70" dirty="0">
                <a:latin typeface="Arial"/>
                <a:cs typeface="Arial"/>
              </a:rPr>
              <a:t>synker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25" dirty="0">
                <a:latin typeface="Arial"/>
                <a:cs typeface="Arial"/>
              </a:rPr>
              <a:t>trykket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25" dirty="0">
                <a:latin typeface="Arial"/>
                <a:cs typeface="Arial"/>
              </a:rPr>
              <a:t>flaska,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100" dirty="0">
                <a:latin typeface="Arial"/>
                <a:cs typeface="Arial"/>
              </a:rPr>
              <a:t>og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spc="50" dirty="0">
                <a:latin typeface="Arial"/>
                <a:cs typeface="Arial"/>
              </a:rPr>
              <a:t>ut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25" dirty="0">
                <a:latin typeface="Arial"/>
                <a:cs typeface="Arial"/>
              </a:rPr>
              <a:t>kommer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det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co2-</a:t>
            </a:r>
            <a:r>
              <a:rPr sz="2400" spc="-20" dirty="0">
                <a:latin typeface="Arial"/>
                <a:cs typeface="Arial"/>
              </a:rPr>
              <a:t>gass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70" dirty="0"/>
              <a:t>Lettløselig,</a:t>
            </a:r>
            <a:r>
              <a:rPr spc="-265" dirty="0"/>
              <a:t> </a:t>
            </a:r>
            <a:r>
              <a:rPr spc="-185" dirty="0"/>
              <a:t>tungtløselig</a:t>
            </a:r>
            <a:r>
              <a:rPr spc="-285" dirty="0"/>
              <a:t> </a:t>
            </a:r>
            <a:r>
              <a:rPr spc="-114" dirty="0"/>
              <a:t>eller</a:t>
            </a:r>
            <a:r>
              <a:rPr spc="-280" dirty="0"/>
              <a:t> </a:t>
            </a:r>
            <a:r>
              <a:rPr spc="-150" dirty="0"/>
              <a:t>uløselig?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78964" y="1427695"/>
            <a:ext cx="7027036" cy="447522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5155"/>
            <a:ext cx="437388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90" dirty="0"/>
              <a:t>Gjøre</a:t>
            </a:r>
            <a:r>
              <a:rPr spc="-355" dirty="0"/>
              <a:t> </a:t>
            </a:r>
            <a:r>
              <a:rPr spc="-300" dirty="0"/>
              <a:t>oppgave</a:t>
            </a:r>
            <a:r>
              <a:rPr spc="-350" dirty="0"/>
              <a:t> </a:t>
            </a:r>
            <a:r>
              <a:rPr spc="-95" dirty="0"/>
              <a:t>4.16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91969"/>
            <a:ext cx="77673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1300" algn="l"/>
              </a:tabLst>
            </a:pPr>
            <a:r>
              <a:rPr sz="2800" spc="-70" dirty="0">
                <a:latin typeface="Arial"/>
                <a:cs typeface="Arial"/>
              </a:rPr>
              <a:t>Bruk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pc,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finn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ut,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og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skriv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det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du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finner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skriveboka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5155"/>
            <a:ext cx="39916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90" dirty="0"/>
              <a:t>Forsøk</a:t>
            </a:r>
            <a:r>
              <a:rPr spc="-380" dirty="0"/>
              <a:t> </a:t>
            </a:r>
            <a:r>
              <a:rPr spc="-55" dirty="0"/>
              <a:t>4-</a:t>
            </a:r>
            <a:r>
              <a:rPr spc="-235" dirty="0"/>
              <a:t>A,</a:t>
            </a:r>
            <a:r>
              <a:rPr spc="-360" dirty="0"/>
              <a:t> </a:t>
            </a:r>
            <a:r>
              <a:rPr spc="-135" dirty="0"/>
              <a:t>s.128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6791959" cy="104775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60"/>
              </a:spcBef>
              <a:buChar char="•"/>
              <a:tabLst>
                <a:tab pos="241300" algn="l"/>
              </a:tabLst>
            </a:pPr>
            <a:r>
              <a:rPr sz="2800" spc="-95" dirty="0">
                <a:latin typeface="Arial"/>
                <a:cs typeface="Arial"/>
              </a:rPr>
              <a:t>Gjør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forsøket,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og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skriv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rapport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rapportbok!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•"/>
              <a:tabLst>
                <a:tab pos="241300" algn="l"/>
              </a:tabLst>
            </a:pPr>
            <a:r>
              <a:rPr sz="2800" spc="-55" dirty="0">
                <a:latin typeface="Arial"/>
                <a:cs typeface="Arial"/>
              </a:rPr>
              <a:t>Samarbeid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125" dirty="0">
                <a:latin typeface="Arial"/>
                <a:cs typeface="Arial"/>
              </a:rPr>
              <a:t>og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to,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utstyret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står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fremme.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88952" cy="68579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207514"/>
              <a:ext cx="12192000" cy="316217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823715" y="2837688"/>
              <a:ext cx="4654295" cy="1488948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234434" y="2999689"/>
            <a:ext cx="3786504" cy="8178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200" spc="-340" dirty="0">
                <a:solidFill>
                  <a:srgbClr val="FFFFFF"/>
                </a:solidFill>
              </a:rPr>
              <a:t>Syrer</a:t>
            </a:r>
            <a:r>
              <a:rPr sz="5200" spc="-434" dirty="0">
                <a:solidFill>
                  <a:srgbClr val="FFFFFF"/>
                </a:solidFill>
              </a:rPr>
              <a:t> og</a:t>
            </a:r>
            <a:r>
              <a:rPr sz="5200" spc="-430" dirty="0">
                <a:solidFill>
                  <a:srgbClr val="FFFFFF"/>
                </a:solidFill>
              </a:rPr>
              <a:t> </a:t>
            </a:r>
            <a:r>
              <a:rPr sz="5200" spc="-210" dirty="0">
                <a:solidFill>
                  <a:srgbClr val="FFFFFF"/>
                </a:solidFill>
              </a:rPr>
              <a:t>baser</a:t>
            </a:r>
            <a:endParaRPr sz="5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70" dirty="0"/>
              <a:t>Syrer: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6623050" cy="258064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2800" spc="-10" dirty="0">
                <a:latin typeface="Arial"/>
                <a:cs typeface="Arial"/>
              </a:rPr>
              <a:t>Eksempler: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-"/>
              <a:tabLst>
                <a:tab pos="241300" algn="l"/>
              </a:tabLst>
            </a:pPr>
            <a:r>
              <a:rPr sz="2800" spc="-85" dirty="0">
                <a:latin typeface="Arial"/>
                <a:cs typeface="Arial"/>
              </a:rPr>
              <a:t>Karbonsyre</a:t>
            </a:r>
            <a:r>
              <a:rPr sz="2800" spc="-114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(kullsyre)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70"/>
              </a:spcBef>
              <a:buChar char="-"/>
              <a:tabLst>
                <a:tab pos="241300" algn="l"/>
              </a:tabLst>
            </a:pPr>
            <a:r>
              <a:rPr sz="2800" spc="-75" dirty="0">
                <a:latin typeface="Arial"/>
                <a:cs typeface="Arial"/>
              </a:rPr>
              <a:t>Saltsyre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magesekken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Char char="-"/>
              <a:tabLst>
                <a:tab pos="241300" algn="l"/>
              </a:tabLst>
            </a:pPr>
            <a:r>
              <a:rPr sz="2800" spc="-105" dirty="0">
                <a:latin typeface="Arial"/>
                <a:cs typeface="Arial"/>
              </a:rPr>
              <a:t>Svovelsyre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bilbatterier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-"/>
              <a:tabLst>
                <a:tab pos="241300" algn="l"/>
              </a:tabLst>
            </a:pPr>
            <a:r>
              <a:rPr sz="2800" spc="-65" dirty="0">
                <a:latin typeface="Arial"/>
                <a:cs typeface="Arial"/>
              </a:rPr>
              <a:t>Salpetersyre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sprengstoff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og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kunstgjødsel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5155"/>
            <a:ext cx="348424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80" dirty="0"/>
              <a:t>Organiske</a:t>
            </a:r>
            <a:r>
              <a:rPr spc="-390" dirty="0"/>
              <a:t> </a:t>
            </a:r>
            <a:r>
              <a:rPr spc="-180" dirty="0"/>
              <a:t>syrer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10015855" cy="348869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2800" spc="-80" dirty="0">
                <a:latin typeface="Arial"/>
                <a:cs typeface="Arial"/>
              </a:rPr>
              <a:t>Finnes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naturen,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og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inneholder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karbon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-"/>
              <a:tabLst>
                <a:tab pos="241300" algn="l"/>
              </a:tabLst>
            </a:pPr>
            <a:r>
              <a:rPr sz="2800" spc="-75" dirty="0">
                <a:latin typeface="Arial"/>
                <a:cs typeface="Arial"/>
              </a:rPr>
              <a:t>Maursyre: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fra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maur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70"/>
              </a:spcBef>
              <a:buChar char="-"/>
              <a:tabLst>
                <a:tab pos="241300" algn="l"/>
              </a:tabLst>
            </a:pPr>
            <a:r>
              <a:rPr sz="2800" spc="-80" dirty="0">
                <a:latin typeface="Arial"/>
                <a:cs typeface="Arial"/>
              </a:rPr>
              <a:t>Edikksyre: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fra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edikk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Char char="-"/>
              <a:tabLst>
                <a:tab pos="241300" algn="l"/>
              </a:tabLst>
            </a:pPr>
            <a:r>
              <a:rPr sz="2800" spc="-75" dirty="0">
                <a:latin typeface="Arial"/>
                <a:cs typeface="Arial"/>
              </a:rPr>
              <a:t>Melkesyre: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fra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surmelk-produkter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-"/>
              <a:tabLst>
                <a:tab pos="241300" algn="l"/>
              </a:tabLst>
            </a:pPr>
            <a:r>
              <a:rPr sz="2800" spc="-65" dirty="0">
                <a:latin typeface="Arial"/>
                <a:cs typeface="Arial"/>
              </a:rPr>
              <a:t>Oksalsyre: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fra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rabarbra,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spinat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(ikke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spis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for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90" dirty="0">
                <a:latin typeface="Arial"/>
                <a:cs typeface="Arial"/>
              </a:rPr>
              <a:t>mye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100" dirty="0">
                <a:latin typeface="Arial"/>
                <a:cs typeface="Arial"/>
              </a:rPr>
              <a:t>av-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på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en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gang!)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70"/>
              </a:spcBef>
              <a:buChar char="-"/>
              <a:tabLst>
                <a:tab pos="241300" algn="l"/>
              </a:tabLst>
            </a:pPr>
            <a:r>
              <a:rPr sz="2800" spc="-95" dirty="0">
                <a:latin typeface="Arial"/>
                <a:cs typeface="Arial"/>
              </a:rPr>
              <a:t>Benzosyre: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fra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tyttebær,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hindrer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at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det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råtner.</a:t>
            </a:r>
            <a:endParaRPr sz="28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234"/>
              </a:spcBef>
            </a:pPr>
            <a:r>
              <a:rPr sz="2400" dirty="0">
                <a:latin typeface="Arial"/>
                <a:cs typeface="Arial"/>
              </a:rPr>
              <a:t>-</a:t>
            </a:r>
            <a:r>
              <a:rPr sz="2400" spc="380" dirty="0">
                <a:latin typeface="Arial"/>
                <a:cs typeface="Arial"/>
              </a:rPr>
              <a:t> </a:t>
            </a:r>
            <a:r>
              <a:rPr sz="2400" spc="-120" dirty="0">
                <a:latin typeface="Arial"/>
                <a:cs typeface="Arial"/>
              </a:rPr>
              <a:t>Kan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spc="-55" dirty="0">
                <a:latin typeface="Arial"/>
                <a:cs typeface="Arial"/>
              </a:rPr>
              <a:t>kjøpes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spc="-35" dirty="0">
                <a:latin typeface="Arial"/>
                <a:cs typeface="Arial"/>
              </a:rPr>
              <a:t>på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butikken: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140" dirty="0">
                <a:latin typeface="Arial"/>
                <a:cs typeface="Arial"/>
              </a:rPr>
              <a:t>E-</a:t>
            </a:r>
            <a:r>
              <a:rPr sz="2400" spc="-25" dirty="0">
                <a:latin typeface="Arial"/>
                <a:cs typeface="Arial"/>
              </a:rPr>
              <a:t>210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759333"/>
            <a:ext cx="1891664" cy="1732280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575"/>
              </a:spcBef>
            </a:pPr>
            <a:r>
              <a:rPr sz="4000" spc="-300" dirty="0"/>
              <a:t>Syre</a:t>
            </a:r>
            <a:r>
              <a:rPr sz="4000" spc="-340" dirty="0"/>
              <a:t> </a:t>
            </a:r>
            <a:r>
              <a:rPr sz="4000" spc="-360" dirty="0"/>
              <a:t>og </a:t>
            </a:r>
            <a:r>
              <a:rPr sz="4000" spc="-20" dirty="0"/>
              <a:t>sure </a:t>
            </a:r>
            <a:r>
              <a:rPr sz="4000" spc="-204" dirty="0"/>
              <a:t>løsninger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45230" y="294678"/>
            <a:ext cx="8540369" cy="626859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54" dirty="0"/>
              <a:t>Baser</a:t>
            </a:r>
            <a:r>
              <a:rPr spc="-375" dirty="0"/>
              <a:t> </a:t>
            </a:r>
            <a:r>
              <a:rPr spc="-355" dirty="0"/>
              <a:t>og</a:t>
            </a:r>
            <a:r>
              <a:rPr spc="-350" dirty="0"/>
              <a:t> </a:t>
            </a:r>
            <a:r>
              <a:rPr spc="-225" dirty="0"/>
              <a:t>basiske</a:t>
            </a:r>
            <a:r>
              <a:rPr spc="-350" dirty="0"/>
              <a:t> </a:t>
            </a:r>
            <a:r>
              <a:rPr spc="-195" dirty="0"/>
              <a:t>løsninger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9726930" cy="2977515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2800" spc="-60" dirty="0">
                <a:latin typeface="Arial"/>
                <a:cs typeface="Arial"/>
              </a:rPr>
              <a:t>Søtt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er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ikke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det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motsatte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av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surt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285" dirty="0">
                <a:latin typeface="Arial"/>
                <a:cs typeface="Arial"/>
              </a:rPr>
              <a:t>–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b="1" spc="-85" dirty="0">
                <a:latin typeface="Arial"/>
                <a:cs typeface="Arial"/>
              </a:rPr>
              <a:t>basisk</a:t>
            </a:r>
            <a:r>
              <a:rPr sz="2800" b="1" spc="-14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er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det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motsatte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av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surt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•"/>
              <a:tabLst>
                <a:tab pos="241300" algn="l"/>
              </a:tabLst>
            </a:pPr>
            <a:r>
              <a:rPr sz="2800" spc="-90" dirty="0">
                <a:latin typeface="Arial"/>
                <a:cs typeface="Arial"/>
              </a:rPr>
              <a:t>Baser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kan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b="1" i="1" spc="-70" dirty="0">
                <a:latin typeface="Arial-BoldItalicMT"/>
                <a:cs typeface="Arial-BoldItalicMT"/>
              </a:rPr>
              <a:t>nøytralisere</a:t>
            </a:r>
            <a:r>
              <a:rPr sz="2800" b="1" i="1" spc="-120" dirty="0">
                <a:latin typeface="Arial-BoldItalicMT"/>
                <a:cs typeface="Arial-BoldItalicMT"/>
              </a:rPr>
              <a:t> </a:t>
            </a:r>
            <a:r>
              <a:rPr sz="2800" spc="-10" dirty="0">
                <a:latin typeface="Arial"/>
                <a:cs typeface="Arial"/>
              </a:rPr>
              <a:t>syrer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70"/>
              </a:spcBef>
              <a:buChar char="•"/>
              <a:tabLst>
                <a:tab pos="241300" algn="l"/>
              </a:tabLst>
            </a:pPr>
            <a:r>
              <a:rPr sz="2800" spc="-80" dirty="0">
                <a:latin typeface="Arial"/>
                <a:cs typeface="Arial"/>
              </a:rPr>
              <a:t>syrer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kan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b="1" i="1" spc="-70" dirty="0">
                <a:latin typeface="Arial-BoldItalicMT"/>
                <a:cs typeface="Arial-BoldItalicMT"/>
              </a:rPr>
              <a:t>nøytralisere</a:t>
            </a:r>
            <a:r>
              <a:rPr sz="2800" b="1" i="1" spc="-110" dirty="0">
                <a:latin typeface="Arial-BoldItalicMT"/>
                <a:cs typeface="Arial-BoldItalicMT"/>
              </a:rPr>
              <a:t> </a:t>
            </a:r>
            <a:r>
              <a:rPr sz="2800" spc="-10" dirty="0">
                <a:latin typeface="Arial"/>
                <a:cs typeface="Arial"/>
              </a:rPr>
              <a:t>baser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•"/>
            </a:pPr>
            <a:endParaRPr sz="405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buChar char="•"/>
              <a:tabLst>
                <a:tab pos="241300" algn="l"/>
              </a:tabLst>
            </a:pPr>
            <a:r>
              <a:rPr sz="2800" spc="-30" dirty="0">
                <a:latin typeface="Arial"/>
                <a:cs typeface="Arial"/>
              </a:rPr>
              <a:t>Stoff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som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90" dirty="0">
                <a:latin typeface="Arial"/>
                <a:cs typeface="Arial"/>
              </a:rPr>
              <a:t>verken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er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surt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eller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basisk,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kalles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nøytralt.</a:t>
            </a:r>
            <a:endParaRPr sz="280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245"/>
              </a:spcBef>
              <a:buChar char="•"/>
              <a:tabLst>
                <a:tab pos="699135" algn="l"/>
              </a:tabLst>
            </a:pPr>
            <a:r>
              <a:rPr sz="2400" spc="-20" dirty="0">
                <a:latin typeface="Arial"/>
                <a:cs typeface="Arial"/>
              </a:rPr>
              <a:t>vann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5155"/>
            <a:ext cx="425196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55" dirty="0"/>
              <a:t>Dette</a:t>
            </a:r>
            <a:r>
              <a:rPr spc="-345" dirty="0"/>
              <a:t> </a:t>
            </a:r>
            <a:r>
              <a:rPr spc="-175" dirty="0"/>
              <a:t>skal</a:t>
            </a:r>
            <a:r>
              <a:rPr spc="-345" dirty="0"/>
              <a:t> </a:t>
            </a:r>
            <a:r>
              <a:rPr spc="-204" dirty="0"/>
              <a:t>du</a:t>
            </a:r>
            <a:r>
              <a:rPr spc="-340" dirty="0"/>
              <a:t> </a:t>
            </a:r>
            <a:r>
              <a:rPr spc="-145" dirty="0"/>
              <a:t>lære: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838200" y="1827402"/>
            <a:ext cx="10515600" cy="915669"/>
            <a:chOff x="838200" y="1827402"/>
            <a:chExt cx="10515600" cy="915669"/>
          </a:xfrm>
        </p:grpSpPr>
        <p:sp>
          <p:nvSpPr>
            <p:cNvPr id="4" name="object 4"/>
            <p:cNvSpPr/>
            <p:nvPr/>
          </p:nvSpPr>
          <p:spPr>
            <a:xfrm>
              <a:off x="838200" y="1827402"/>
              <a:ext cx="10515600" cy="915669"/>
            </a:xfrm>
            <a:custGeom>
              <a:avLst/>
              <a:gdLst/>
              <a:ahLst/>
              <a:cxnLst/>
              <a:rect l="l" t="t" r="r" b="b"/>
              <a:pathLst>
                <a:path w="10515600" h="915669">
                  <a:moveTo>
                    <a:pt x="10424033" y="0"/>
                  </a:moveTo>
                  <a:lnTo>
                    <a:pt x="91528" y="0"/>
                  </a:lnTo>
                  <a:lnTo>
                    <a:pt x="55903" y="7199"/>
                  </a:lnTo>
                  <a:lnTo>
                    <a:pt x="26809" y="26828"/>
                  </a:lnTo>
                  <a:lnTo>
                    <a:pt x="7193" y="55935"/>
                  </a:lnTo>
                  <a:lnTo>
                    <a:pt x="0" y="91567"/>
                  </a:lnTo>
                  <a:lnTo>
                    <a:pt x="0" y="823849"/>
                  </a:lnTo>
                  <a:lnTo>
                    <a:pt x="7193" y="859460"/>
                  </a:lnTo>
                  <a:lnTo>
                    <a:pt x="26809" y="888523"/>
                  </a:lnTo>
                  <a:lnTo>
                    <a:pt x="55903" y="908109"/>
                  </a:lnTo>
                  <a:lnTo>
                    <a:pt x="91528" y="915288"/>
                  </a:lnTo>
                  <a:lnTo>
                    <a:pt x="10424033" y="915288"/>
                  </a:lnTo>
                  <a:lnTo>
                    <a:pt x="10459664" y="908109"/>
                  </a:lnTo>
                  <a:lnTo>
                    <a:pt x="10488771" y="888523"/>
                  </a:lnTo>
                  <a:lnTo>
                    <a:pt x="10508400" y="859460"/>
                  </a:lnTo>
                  <a:lnTo>
                    <a:pt x="10515600" y="823849"/>
                  </a:lnTo>
                  <a:lnTo>
                    <a:pt x="10515600" y="91567"/>
                  </a:lnTo>
                  <a:lnTo>
                    <a:pt x="10508400" y="55935"/>
                  </a:lnTo>
                  <a:lnTo>
                    <a:pt x="10488771" y="26828"/>
                  </a:lnTo>
                  <a:lnTo>
                    <a:pt x="10459664" y="7199"/>
                  </a:lnTo>
                  <a:lnTo>
                    <a:pt x="10424033" y="0"/>
                  </a:lnTo>
                  <a:close/>
                </a:path>
              </a:pathLst>
            </a:custGeom>
            <a:solidFill>
              <a:srgbClr val="CCD2D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43123" y="2068185"/>
              <a:ext cx="248920" cy="340995"/>
            </a:xfrm>
            <a:custGeom>
              <a:avLst/>
              <a:gdLst/>
              <a:ahLst/>
              <a:cxnLst/>
              <a:rect l="l" t="t" r="r" b="b"/>
              <a:pathLst>
                <a:path w="248919" h="340994">
                  <a:moveTo>
                    <a:pt x="248735" y="51804"/>
                  </a:moveTo>
                  <a:lnTo>
                    <a:pt x="0" y="51804"/>
                  </a:lnTo>
                  <a:lnTo>
                    <a:pt x="0" y="340604"/>
                  </a:lnTo>
                  <a:lnTo>
                    <a:pt x="55605" y="285001"/>
                  </a:lnTo>
                  <a:lnTo>
                    <a:pt x="36273" y="285001"/>
                  </a:lnTo>
                  <a:lnTo>
                    <a:pt x="36273" y="253908"/>
                  </a:lnTo>
                  <a:lnTo>
                    <a:pt x="86698" y="253908"/>
                  </a:lnTo>
                  <a:lnTo>
                    <a:pt x="138521" y="202086"/>
                  </a:lnTo>
                  <a:lnTo>
                    <a:pt x="36273" y="202086"/>
                  </a:lnTo>
                  <a:lnTo>
                    <a:pt x="36273" y="170993"/>
                  </a:lnTo>
                  <a:lnTo>
                    <a:pt x="169615" y="170993"/>
                  </a:lnTo>
                  <a:lnTo>
                    <a:pt x="221438" y="119172"/>
                  </a:lnTo>
                  <a:lnTo>
                    <a:pt x="36273" y="119172"/>
                  </a:lnTo>
                  <a:lnTo>
                    <a:pt x="36273" y="88079"/>
                  </a:lnTo>
                  <a:lnTo>
                    <a:pt x="248735" y="88079"/>
                  </a:lnTo>
                  <a:lnTo>
                    <a:pt x="248735" y="51804"/>
                  </a:lnTo>
                  <a:close/>
                </a:path>
                <a:path w="248919" h="340994">
                  <a:moveTo>
                    <a:pt x="86698" y="253908"/>
                  </a:moveTo>
                  <a:lnTo>
                    <a:pt x="67365" y="253908"/>
                  </a:lnTo>
                  <a:lnTo>
                    <a:pt x="67365" y="273240"/>
                  </a:lnTo>
                  <a:lnTo>
                    <a:pt x="86698" y="253908"/>
                  </a:lnTo>
                  <a:close/>
                </a:path>
                <a:path w="248919" h="340994">
                  <a:moveTo>
                    <a:pt x="108821" y="170993"/>
                  </a:moveTo>
                  <a:lnTo>
                    <a:pt x="67365" y="170993"/>
                  </a:lnTo>
                  <a:lnTo>
                    <a:pt x="67365" y="202086"/>
                  </a:lnTo>
                  <a:lnTo>
                    <a:pt x="108821" y="202086"/>
                  </a:lnTo>
                  <a:lnTo>
                    <a:pt x="108821" y="170993"/>
                  </a:lnTo>
                  <a:close/>
                </a:path>
                <a:path w="248919" h="340994">
                  <a:moveTo>
                    <a:pt x="169615" y="170993"/>
                  </a:moveTo>
                  <a:lnTo>
                    <a:pt x="139913" y="170993"/>
                  </a:lnTo>
                  <a:lnTo>
                    <a:pt x="139913" y="200694"/>
                  </a:lnTo>
                  <a:lnTo>
                    <a:pt x="169615" y="170993"/>
                  </a:lnTo>
                  <a:close/>
                </a:path>
                <a:path w="248919" h="340994">
                  <a:moveTo>
                    <a:pt x="108821" y="88079"/>
                  </a:moveTo>
                  <a:lnTo>
                    <a:pt x="67365" y="88079"/>
                  </a:lnTo>
                  <a:lnTo>
                    <a:pt x="67365" y="119172"/>
                  </a:lnTo>
                  <a:lnTo>
                    <a:pt x="108821" y="119172"/>
                  </a:lnTo>
                  <a:lnTo>
                    <a:pt x="108821" y="88079"/>
                  </a:lnTo>
                  <a:close/>
                </a:path>
                <a:path w="248919" h="340994">
                  <a:moveTo>
                    <a:pt x="181369" y="88079"/>
                  </a:moveTo>
                  <a:lnTo>
                    <a:pt x="139913" y="88079"/>
                  </a:lnTo>
                  <a:lnTo>
                    <a:pt x="139913" y="119172"/>
                  </a:lnTo>
                  <a:lnTo>
                    <a:pt x="181369" y="119172"/>
                  </a:lnTo>
                  <a:lnTo>
                    <a:pt x="181369" y="88079"/>
                  </a:lnTo>
                  <a:close/>
                </a:path>
                <a:path w="248919" h="340994">
                  <a:moveTo>
                    <a:pt x="248735" y="88079"/>
                  </a:moveTo>
                  <a:lnTo>
                    <a:pt x="212461" y="88079"/>
                  </a:lnTo>
                  <a:lnTo>
                    <a:pt x="212461" y="119172"/>
                  </a:lnTo>
                  <a:lnTo>
                    <a:pt x="221438" y="119172"/>
                  </a:lnTo>
                  <a:lnTo>
                    <a:pt x="248735" y="91875"/>
                  </a:lnTo>
                  <a:lnTo>
                    <a:pt x="248735" y="88079"/>
                  </a:lnTo>
                  <a:close/>
                </a:path>
                <a:path w="248919" h="340994">
                  <a:moveTo>
                    <a:pt x="233189" y="20728"/>
                  </a:moveTo>
                  <a:lnTo>
                    <a:pt x="15545" y="20728"/>
                  </a:lnTo>
                  <a:lnTo>
                    <a:pt x="15545" y="51804"/>
                  </a:lnTo>
                  <a:lnTo>
                    <a:pt x="233189" y="51804"/>
                  </a:lnTo>
                  <a:lnTo>
                    <a:pt x="233189" y="20728"/>
                  </a:lnTo>
                  <a:close/>
                </a:path>
                <a:path w="248919" h="340994">
                  <a:moveTo>
                    <a:pt x="217643" y="0"/>
                  </a:moveTo>
                  <a:lnTo>
                    <a:pt x="31091" y="0"/>
                  </a:lnTo>
                  <a:lnTo>
                    <a:pt x="31091" y="20728"/>
                  </a:lnTo>
                  <a:lnTo>
                    <a:pt x="217643" y="20728"/>
                  </a:lnTo>
                  <a:lnTo>
                    <a:pt x="217643" y="0"/>
                  </a:lnTo>
                  <a:close/>
                </a:path>
              </a:pathLst>
            </a:custGeom>
            <a:solidFill>
              <a:srgbClr val="155F8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243123" y="2068185"/>
              <a:ext cx="248920" cy="340995"/>
            </a:xfrm>
            <a:custGeom>
              <a:avLst/>
              <a:gdLst/>
              <a:ahLst/>
              <a:cxnLst/>
              <a:rect l="l" t="t" r="r" b="b"/>
              <a:pathLst>
                <a:path w="248919" h="340994">
                  <a:moveTo>
                    <a:pt x="212461" y="119172"/>
                  </a:moveTo>
                  <a:lnTo>
                    <a:pt x="181369" y="119172"/>
                  </a:lnTo>
                  <a:lnTo>
                    <a:pt x="181369" y="88079"/>
                  </a:lnTo>
                  <a:lnTo>
                    <a:pt x="212461" y="88079"/>
                  </a:lnTo>
                  <a:lnTo>
                    <a:pt x="212461" y="119172"/>
                  </a:lnTo>
                </a:path>
                <a:path w="248919" h="340994">
                  <a:moveTo>
                    <a:pt x="139913" y="119172"/>
                  </a:moveTo>
                  <a:lnTo>
                    <a:pt x="108821" y="119172"/>
                  </a:lnTo>
                  <a:lnTo>
                    <a:pt x="108821" y="88079"/>
                  </a:lnTo>
                  <a:lnTo>
                    <a:pt x="139913" y="88079"/>
                  </a:lnTo>
                  <a:lnTo>
                    <a:pt x="139913" y="119172"/>
                  </a:lnTo>
                </a:path>
                <a:path w="248919" h="340994">
                  <a:moveTo>
                    <a:pt x="138521" y="202086"/>
                  </a:moveTo>
                  <a:lnTo>
                    <a:pt x="108821" y="202086"/>
                  </a:lnTo>
                  <a:lnTo>
                    <a:pt x="108821" y="170993"/>
                  </a:lnTo>
                  <a:lnTo>
                    <a:pt x="139913" y="170993"/>
                  </a:lnTo>
                  <a:lnTo>
                    <a:pt x="139913" y="200694"/>
                  </a:lnTo>
                </a:path>
                <a:path w="248919" h="340994">
                  <a:moveTo>
                    <a:pt x="67365" y="119172"/>
                  </a:moveTo>
                  <a:lnTo>
                    <a:pt x="36273" y="119172"/>
                  </a:lnTo>
                  <a:lnTo>
                    <a:pt x="36273" y="88079"/>
                  </a:lnTo>
                  <a:lnTo>
                    <a:pt x="67365" y="88079"/>
                  </a:lnTo>
                  <a:lnTo>
                    <a:pt x="67365" y="119172"/>
                  </a:lnTo>
                </a:path>
                <a:path w="248919" h="340994">
                  <a:moveTo>
                    <a:pt x="67365" y="202086"/>
                  </a:moveTo>
                  <a:lnTo>
                    <a:pt x="36273" y="202086"/>
                  </a:lnTo>
                  <a:lnTo>
                    <a:pt x="36273" y="170993"/>
                  </a:lnTo>
                  <a:lnTo>
                    <a:pt x="67365" y="170993"/>
                  </a:lnTo>
                  <a:lnTo>
                    <a:pt x="67365" y="202086"/>
                  </a:lnTo>
                </a:path>
                <a:path w="248919" h="340994">
                  <a:moveTo>
                    <a:pt x="55605" y="285001"/>
                  </a:moveTo>
                  <a:lnTo>
                    <a:pt x="36273" y="285001"/>
                  </a:lnTo>
                  <a:lnTo>
                    <a:pt x="36273" y="253908"/>
                  </a:lnTo>
                  <a:lnTo>
                    <a:pt x="67365" y="253908"/>
                  </a:lnTo>
                  <a:lnTo>
                    <a:pt x="67365" y="273240"/>
                  </a:lnTo>
                </a:path>
                <a:path w="248919" h="340994">
                  <a:moveTo>
                    <a:pt x="248735" y="91875"/>
                  </a:moveTo>
                  <a:lnTo>
                    <a:pt x="248735" y="51804"/>
                  </a:lnTo>
                  <a:lnTo>
                    <a:pt x="233189" y="51804"/>
                  </a:lnTo>
                  <a:lnTo>
                    <a:pt x="233189" y="20728"/>
                  </a:lnTo>
                  <a:lnTo>
                    <a:pt x="217643" y="20728"/>
                  </a:lnTo>
                  <a:lnTo>
                    <a:pt x="217643" y="0"/>
                  </a:lnTo>
                  <a:lnTo>
                    <a:pt x="31091" y="0"/>
                  </a:lnTo>
                  <a:lnTo>
                    <a:pt x="31091" y="20728"/>
                  </a:lnTo>
                  <a:lnTo>
                    <a:pt x="15545" y="20728"/>
                  </a:lnTo>
                  <a:lnTo>
                    <a:pt x="15545" y="51804"/>
                  </a:lnTo>
                  <a:lnTo>
                    <a:pt x="0" y="51804"/>
                  </a:lnTo>
                  <a:lnTo>
                    <a:pt x="0" y="340604"/>
                  </a:lnTo>
                </a:path>
              </a:pathLst>
            </a:custGeom>
            <a:ln w="6045">
              <a:solidFill>
                <a:srgbClr val="155F8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115085" y="2033409"/>
              <a:ext cx="503555" cy="503555"/>
            </a:xfrm>
            <a:custGeom>
              <a:avLst/>
              <a:gdLst/>
              <a:ahLst/>
              <a:cxnLst/>
              <a:rect l="l" t="t" r="r" b="b"/>
              <a:pathLst>
                <a:path w="503555" h="503555">
                  <a:moveTo>
                    <a:pt x="0" y="503415"/>
                  </a:moveTo>
                  <a:lnTo>
                    <a:pt x="503415" y="503415"/>
                  </a:lnTo>
                  <a:lnTo>
                    <a:pt x="503415" y="0"/>
                  </a:lnTo>
                  <a:lnTo>
                    <a:pt x="0" y="0"/>
                  </a:lnTo>
                  <a:lnTo>
                    <a:pt x="0" y="503415"/>
                  </a:lnTo>
                  <a:close/>
                </a:path>
              </a:pathLst>
            </a:custGeom>
            <a:ln w="1904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838200" y="2971545"/>
            <a:ext cx="10515600" cy="915669"/>
            <a:chOff x="838200" y="2971545"/>
            <a:chExt cx="10515600" cy="915669"/>
          </a:xfrm>
        </p:grpSpPr>
        <p:sp>
          <p:nvSpPr>
            <p:cNvPr id="9" name="object 9"/>
            <p:cNvSpPr/>
            <p:nvPr/>
          </p:nvSpPr>
          <p:spPr>
            <a:xfrm>
              <a:off x="838200" y="2971545"/>
              <a:ext cx="10515600" cy="915669"/>
            </a:xfrm>
            <a:custGeom>
              <a:avLst/>
              <a:gdLst/>
              <a:ahLst/>
              <a:cxnLst/>
              <a:rect l="l" t="t" r="r" b="b"/>
              <a:pathLst>
                <a:path w="10515600" h="915670">
                  <a:moveTo>
                    <a:pt x="10424033" y="0"/>
                  </a:moveTo>
                  <a:lnTo>
                    <a:pt x="91528" y="0"/>
                  </a:lnTo>
                  <a:lnTo>
                    <a:pt x="55903" y="7199"/>
                  </a:lnTo>
                  <a:lnTo>
                    <a:pt x="26809" y="26828"/>
                  </a:lnTo>
                  <a:lnTo>
                    <a:pt x="7193" y="55935"/>
                  </a:lnTo>
                  <a:lnTo>
                    <a:pt x="0" y="91566"/>
                  </a:lnTo>
                  <a:lnTo>
                    <a:pt x="0" y="823848"/>
                  </a:lnTo>
                  <a:lnTo>
                    <a:pt x="7193" y="859460"/>
                  </a:lnTo>
                  <a:lnTo>
                    <a:pt x="26809" y="888523"/>
                  </a:lnTo>
                  <a:lnTo>
                    <a:pt x="55903" y="908109"/>
                  </a:lnTo>
                  <a:lnTo>
                    <a:pt x="91528" y="915288"/>
                  </a:lnTo>
                  <a:lnTo>
                    <a:pt x="10424033" y="915288"/>
                  </a:lnTo>
                  <a:lnTo>
                    <a:pt x="10459664" y="908109"/>
                  </a:lnTo>
                  <a:lnTo>
                    <a:pt x="10488771" y="888523"/>
                  </a:lnTo>
                  <a:lnTo>
                    <a:pt x="10508400" y="859460"/>
                  </a:lnTo>
                  <a:lnTo>
                    <a:pt x="10515600" y="823848"/>
                  </a:lnTo>
                  <a:lnTo>
                    <a:pt x="10515600" y="91566"/>
                  </a:lnTo>
                  <a:lnTo>
                    <a:pt x="10508400" y="55935"/>
                  </a:lnTo>
                  <a:lnTo>
                    <a:pt x="10488771" y="26828"/>
                  </a:lnTo>
                  <a:lnTo>
                    <a:pt x="10459664" y="7199"/>
                  </a:lnTo>
                  <a:lnTo>
                    <a:pt x="10424033" y="0"/>
                  </a:lnTo>
                  <a:close/>
                </a:path>
              </a:pathLst>
            </a:custGeom>
            <a:solidFill>
              <a:srgbClr val="CCD2D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5062" y="3380299"/>
              <a:ext cx="168941" cy="171007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1115085" y="3177552"/>
              <a:ext cx="503555" cy="503555"/>
            </a:xfrm>
            <a:custGeom>
              <a:avLst/>
              <a:gdLst/>
              <a:ahLst/>
              <a:cxnLst/>
              <a:rect l="l" t="t" r="r" b="b"/>
              <a:pathLst>
                <a:path w="503555" h="503554">
                  <a:moveTo>
                    <a:pt x="0" y="503415"/>
                  </a:moveTo>
                  <a:lnTo>
                    <a:pt x="503415" y="503415"/>
                  </a:lnTo>
                  <a:lnTo>
                    <a:pt x="503415" y="0"/>
                  </a:lnTo>
                  <a:lnTo>
                    <a:pt x="0" y="0"/>
                  </a:lnTo>
                  <a:lnTo>
                    <a:pt x="0" y="503415"/>
                  </a:lnTo>
                  <a:close/>
                </a:path>
              </a:pathLst>
            </a:custGeom>
            <a:ln w="190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838200" y="4115689"/>
            <a:ext cx="10515600" cy="915669"/>
            <a:chOff x="838200" y="4115689"/>
            <a:chExt cx="10515600" cy="915669"/>
          </a:xfrm>
        </p:grpSpPr>
        <p:sp>
          <p:nvSpPr>
            <p:cNvPr id="13" name="object 13"/>
            <p:cNvSpPr/>
            <p:nvPr/>
          </p:nvSpPr>
          <p:spPr>
            <a:xfrm>
              <a:off x="838200" y="4115689"/>
              <a:ext cx="10515600" cy="915669"/>
            </a:xfrm>
            <a:custGeom>
              <a:avLst/>
              <a:gdLst/>
              <a:ahLst/>
              <a:cxnLst/>
              <a:rect l="l" t="t" r="r" b="b"/>
              <a:pathLst>
                <a:path w="10515600" h="915670">
                  <a:moveTo>
                    <a:pt x="10424033" y="0"/>
                  </a:moveTo>
                  <a:lnTo>
                    <a:pt x="91528" y="0"/>
                  </a:lnTo>
                  <a:lnTo>
                    <a:pt x="55903" y="7199"/>
                  </a:lnTo>
                  <a:lnTo>
                    <a:pt x="26809" y="26828"/>
                  </a:lnTo>
                  <a:lnTo>
                    <a:pt x="7193" y="55935"/>
                  </a:lnTo>
                  <a:lnTo>
                    <a:pt x="0" y="91567"/>
                  </a:lnTo>
                  <a:lnTo>
                    <a:pt x="0" y="823849"/>
                  </a:lnTo>
                  <a:lnTo>
                    <a:pt x="7193" y="859460"/>
                  </a:lnTo>
                  <a:lnTo>
                    <a:pt x="26809" y="888523"/>
                  </a:lnTo>
                  <a:lnTo>
                    <a:pt x="55903" y="908109"/>
                  </a:lnTo>
                  <a:lnTo>
                    <a:pt x="91528" y="915288"/>
                  </a:lnTo>
                  <a:lnTo>
                    <a:pt x="10424033" y="915288"/>
                  </a:lnTo>
                  <a:lnTo>
                    <a:pt x="10459664" y="908109"/>
                  </a:lnTo>
                  <a:lnTo>
                    <a:pt x="10488771" y="888523"/>
                  </a:lnTo>
                  <a:lnTo>
                    <a:pt x="10508400" y="859460"/>
                  </a:lnTo>
                  <a:lnTo>
                    <a:pt x="10515600" y="823849"/>
                  </a:lnTo>
                  <a:lnTo>
                    <a:pt x="10515600" y="91567"/>
                  </a:lnTo>
                  <a:lnTo>
                    <a:pt x="10508400" y="55935"/>
                  </a:lnTo>
                  <a:lnTo>
                    <a:pt x="10488771" y="26828"/>
                  </a:lnTo>
                  <a:lnTo>
                    <a:pt x="10459664" y="7199"/>
                  </a:lnTo>
                  <a:lnTo>
                    <a:pt x="10424033" y="0"/>
                  </a:lnTo>
                  <a:close/>
                </a:path>
              </a:pathLst>
            </a:custGeom>
            <a:solidFill>
              <a:srgbClr val="CCD2D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7102" y="4653996"/>
              <a:ext cx="140777" cy="140782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1232759" y="4356471"/>
              <a:ext cx="269875" cy="280035"/>
            </a:xfrm>
            <a:custGeom>
              <a:avLst/>
              <a:gdLst/>
              <a:ahLst/>
              <a:cxnLst/>
              <a:rect l="l" t="t" r="r" b="b"/>
              <a:pathLst>
                <a:path w="269875" h="280035">
                  <a:moveTo>
                    <a:pt x="134731" y="0"/>
                  </a:moveTo>
                  <a:lnTo>
                    <a:pt x="92612" y="6983"/>
                  </a:lnTo>
                  <a:lnTo>
                    <a:pt x="55965" y="25904"/>
                  </a:lnTo>
                  <a:lnTo>
                    <a:pt x="26904" y="54650"/>
                  </a:lnTo>
                  <a:lnTo>
                    <a:pt x="7544" y="91107"/>
                  </a:lnTo>
                  <a:lnTo>
                    <a:pt x="0" y="133164"/>
                  </a:lnTo>
                  <a:lnTo>
                    <a:pt x="0" y="137827"/>
                  </a:lnTo>
                  <a:lnTo>
                    <a:pt x="9327" y="184467"/>
                  </a:lnTo>
                  <a:lnTo>
                    <a:pt x="32646" y="222815"/>
                  </a:lnTo>
                  <a:lnTo>
                    <a:pt x="42030" y="234912"/>
                  </a:lnTo>
                  <a:lnTo>
                    <a:pt x="50977" y="249244"/>
                  </a:lnTo>
                  <a:lnTo>
                    <a:pt x="58661" y="263187"/>
                  </a:lnTo>
                  <a:lnTo>
                    <a:pt x="64256" y="274118"/>
                  </a:lnTo>
                  <a:lnTo>
                    <a:pt x="65811" y="277746"/>
                  </a:lnTo>
                  <a:lnTo>
                    <a:pt x="69438" y="279818"/>
                  </a:lnTo>
                  <a:lnTo>
                    <a:pt x="200024" y="279818"/>
                  </a:lnTo>
                  <a:lnTo>
                    <a:pt x="203651" y="277746"/>
                  </a:lnTo>
                  <a:lnTo>
                    <a:pt x="205206" y="274118"/>
                  </a:lnTo>
                  <a:lnTo>
                    <a:pt x="210801" y="263187"/>
                  </a:lnTo>
                  <a:lnTo>
                    <a:pt x="218485" y="249244"/>
                  </a:lnTo>
                  <a:lnTo>
                    <a:pt x="218808" y="248726"/>
                  </a:lnTo>
                  <a:lnTo>
                    <a:pt x="86539" y="248726"/>
                  </a:lnTo>
                  <a:lnTo>
                    <a:pt x="64823" y="213163"/>
                  </a:lnTo>
                  <a:lnTo>
                    <a:pt x="51253" y="195592"/>
                  </a:lnTo>
                  <a:lnTo>
                    <a:pt x="46508" y="188613"/>
                  </a:lnTo>
                  <a:lnTo>
                    <a:pt x="32306" y="146621"/>
                  </a:lnTo>
                  <a:lnTo>
                    <a:pt x="31610" y="133164"/>
                  </a:lnTo>
                  <a:lnTo>
                    <a:pt x="40298" y="93377"/>
                  </a:lnTo>
                  <a:lnTo>
                    <a:pt x="62637" y="60881"/>
                  </a:lnTo>
                  <a:lnTo>
                    <a:pt x="95372" y="38879"/>
                  </a:lnTo>
                  <a:lnTo>
                    <a:pt x="135249" y="30574"/>
                  </a:lnTo>
                  <a:lnTo>
                    <a:pt x="218218" y="30574"/>
                  </a:lnTo>
                  <a:lnTo>
                    <a:pt x="213497" y="25904"/>
                  </a:lnTo>
                  <a:lnTo>
                    <a:pt x="176850" y="6983"/>
                  </a:lnTo>
                  <a:lnTo>
                    <a:pt x="134731" y="0"/>
                  </a:lnTo>
                  <a:close/>
                </a:path>
                <a:path w="269875" h="280035">
                  <a:moveTo>
                    <a:pt x="218218" y="30574"/>
                  </a:moveTo>
                  <a:lnTo>
                    <a:pt x="135249" y="30574"/>
                  </a:lnTo>
                  <a:lnTo>
                    <a:pt x="175126" y="38806"/>
                  </a:lnTo>
                  <a:lnTo>
                    <a:pt x="207862" y="60687"/>
                  </a:lnTo>
                  <a:lnTo>
                    <a:pt x="230201" y="93158"/>
                  </a:lnTo>
                  <a:lnTo>
                    <a:pt x="238889" y="133164"/>
                  </a:lnTo>
                  <a:lnTo>
                    <a:pt x="238889" y="137309"/>
                  </a:lnTo>
                  <a:lnTo>
                    <a:pt x="238371" y="137309"/>
                  </a:lnTo>
                  <a:lnTo>
                    <a:pt x="237602" y="146621"/>
                  </a:lnTo>
                  <a:lnTo>
                    <a:pt x="223667" y="188613"/>
                  </a:lnTo>
                  <a:lnTo>
                    <a:pt x="213497" y="202086"/>
                  </a:lnTo>
                  <a:lnTo>
                    <a:pt x="204866" y="213163"/>
                  </a:lnTo>
                  <a:lnTo>
                    <a:pt x="196915" y="224629"/>
                  </a:lnTo>
                  <a:lnTo>
                    <a:pt x="189741" y="236483"/>
                  </a:lnTo>
                  <a:lnTo>
                    <a:pt x="183442" y="248726"/>
                  </a:lnTo>
                  <a:lnTo>
                    <a:pt x="218808" y="248726"/>
                  </a:lnTo>
                  <a:lnTo>
                    <a:pt x="227432" y="234912"/>
                  </a:lnTo>
                  <a:lnTo>
                    <a:pt x="236816" y="222815"/>
                  </a:lnTo>
                  <a:lnTo>
                    <a:pt x="260135" y="184467"/>
                  </a:lnTo>
                  <a:lnTo>
                    <a:pt x="269463" y="137827"/>
                  </a:lnTo>
                  <a:lnTo>
                    <a:pt x="269463" y="133164"/>
                  </a:lnTo>
                  <a:lnTo>
                    <a:pt x="261918" y="91107"/>
                  </a:lnTo>
                  <a:lnTo>
                    <a:pt x="242558" y="54650"/>
                  </a:lnTo>
                  <a:lnTo>
                    <a:pt x="218218" y="30574"/>
                  </a:lnTo>
                  <a:close/>
                </a:path>
              </a:pathLst>
            </a:custGeom>
            <a:solidFill>
              <a:srgbClr val="155F8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232759" y="4356471"/>
              <a:ext cx="269875" cy="280035"/>
            </a:xfrm>
            <a:custGeom>
              <a:avLst/>
              <a:gdLst/>
              <a:ahLst/>
              <a:cxnLst/>
              <a:rect l="l" t="t" r="r" b="b"/>
              <a:pathLst>
                <a:path w="269875" h="280035">
                  <a:moveTo>
                    <a:pt x="134731" y="0"/>
                  </a:moveTo>
                  <a:lnTo>
                    <a:pt x="92612" y="6983"/>
                  </a:lnTo>
                  <a:lnTo>
                    <a:pt x="55965" y="25904"/>
                  </a:lnTo>
                  <a:lnTo>
                    <a:pt x="26904" y="54650"/>
                  </a:lnTo>
                  <a:lnTo>
                    <a:pt x="7544" y="91107"/>
                  </a:lnTo>
                  <a:lnTo>
                    <a:pt x="0" y="133164"/>
                  </a:lnTo>
                  <a:lnTo>
                    <a:pt x="0" y="137827"/>
                  </a:lnTo>
                  <a:lnTo>
                    <a:pt x="9327" y="184467"/>
                  </a:lnTo>
                  <a:lnTo>
                    <a:pt x="32646" y="222815"/>
                  </a:lnTo>
                  <a:lnTo>
                    <a:pt x="42030" y="234912"/>
                  </a:lnTo>
                  <a:lnTo>
                    <a:pt x="50977" y="249244"/>
                  </a:lnTo>
                  <a:lnTo>
                    <a:pt x="58661" y="263187"/>
                  </a:lnTo>
                  <a:lnTo>
                    <a:pt x="64256" y="274118"/>
                  </a:lnTo>
                  <a:lnTo>
                    <a:pt x="65811" y="277746"/>
                  </a:lnTo>
                  <a:lnTo>
                    <a:pt x="69438" y="279818"/>
                  </a:lnTo>
                  <a:lnTo>
                    <a:pt x="73584" y="279818"/>
                  </a:lnTo>
                  <a:lnTo>
                    <a:pt x="195879" y="279818"/>
                  </a:lnTo>
                  <a:lnTo>
                    <a:pt x="200024" y="279818"/>
                  </a:lnTo>
                  <a:lnTo>
                    <a:pt x="203651" y="277746"/>
                  </a:lnTo>
                  <a:lnTo>
                    <a:pt x="227432" y="234912"/>
                  </a:lnTo>
                  <a:lnTo>
                    <a:pt x="243885" y="213981"/>
                  </a:lnTo>
                  <a:lnTo>
                    <a:pt x="250225" y="204612"/>
                  </a:lnTo>
                  <a:lnTo>
                    <a:pt x="266742" y="161536"/>
                  </a:lnTo>
                  <a:lnTo>
                    <a:pt x="269463" y="137827"/>
                  </a:lnTo>
                  <a:lnTo>
                    <a:pt x="269463" y="133164"/>
                  </a:lnTo>
                  <a:lnTo>
                    <a:pt x="261918" y="91107"/>
                  </a:lnTo>
                  <a:lnTo>
                    <a:pt x="242558" y="54650"/>
                  </a:lnTo>
                  <a:lnTo>
                    <a:pt x="213497" y="25904"/>
                  </a:lnTo>
                  <a:lnTo>
                    <a:pt x="176850" y="6983"/>
                  </a:lnTo>
                  <a:lnTo>
                    <a:pt x="134731" y="0"/>
                  </a:lnTo>
                  <a:close/>
                </a:path>
              </a:pathLst>
            </a:custGeom>
            <a:ln w="6045">
              <a:solidFill>
                <a:srgbClr val="155F8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object 1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61346" y="4384023"/>
              <a:ext cx="213325" cy="224197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1115085" y="4321695"/>
              <a:ext cx="503555" cy="503555"/>
            </a:xfrm>
            <a:custGeom>
              <a:avLst/>
              <a:gdLst/>
              <a:ahLst/>
              <a:cxnLst/>
              <a:rect l="l" t="t" r="r" b="b"/>
              <a:pathLst>
                <a:path w="503555" h="503554">
                  <a:moveTo>
                    <a:pt x="0" y="503415"/>
                  </a:moveTo>
                  <a:lnTo>
                    <a:pt x="503415" y="503415"/>
                  </a:lnTo>
                  <a:lnTo>
                    <a:pt x="503415" y="0"/>
                  </a:lnTo>
                  <a:lnTo>
                    <a:pt x="0" y="0"/>
                  </a:lnTo>
                  <a:lnTo>
                    <a:pt x="0" y="503415"/>
                  </a:lnTo>
                  <a:close/>
                </a:path>
              </a:pathLst>
            </a:custGeom>
            <a:ln w="1904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838200" y="5259832"/>
            <a:ext cx="10515600" cy="915669"/>
            <a:chOff x="838200" y="5259832"/>
            <a:chExt cx="10515600" cy="915669"/>
          </a:xfrm>
        </p:grpSpPr>
        <p:sp>
          <p:nvSpPr>
            <p:cNvPr id="20" name="object 20"/>
            <p:cNvSpPr/>
            <p:nvPr/>
          </p:nvSpPr>
          <p:spPr>
            <a:xfrm>
              <a:off x="838200" y="5259832"/>
              <a:ext cx="10515600" cy="915669"/>
            </a:xfrm>
            <a:custGeom>
              <a:avLst/>
              <a:gdLst/>
              <a:ahLst/>
              <a:cxnLst/>
              <a:rect l="l" t="t" r="r" b="b"/>
              <a:pathLst>
                <a:path w="10515600" h="915670">
                  <a:moveTo>
                    <a:pt x="10424033" y="0"/>
                  </a:moveTo>
                  <a:lnTo>
                    <a:pt x="91528" y="0"/>
                  </a:lnTo>
                  <a:lnTo>
                    <a:pt x="55903" y="7199"/>
                  </a:lnTo>
                  <a:lnTo>
                    <a:pt x="26809" y="26828"/>
                  </a:lnTo>
                  <a:lnTo>
                    <a:pt x="7193" y="55935"/>
                  </a:lnTo>
                  <a:lnTo>
                    <a:pt x="0" y="91567"/>
                  </a:lnTo>
                  <a:lnTo>
                    <a:pt x="0" y="823798"/>
                  </a:lnTo>
                  <a:lnTo>
                    <a:pt x="7193" y="859423"/>
                  </a:lnTo>
                  <a:lnTo>
                    <a:pt x="26809" y="888517"/>
                  </a:lnTo>
                  <a:lnTo>
                    <a:pt x="55903" y="908133"/>
                  </a:lnTo>
                  <a:lnTo>
                    <a:pt x="91528" y="915327"/>
                  </a:lnTo>
                  <a:lnTo>
                    <a:pt x="10424033" y="915327"/>
                  </a:lnTo>
                  <a:lnTo>
                    <a:pt x="10459664" y="908133"/>
                  </a:lnTo>
                  <a:lnTo>
                    <a:pt x="10488771" y="888517"/>
                  </a:lnTo>
                  <a:lnTo>
                    <a:pt x="10508400" y="859423"/>
                  </a:lnTo>
                  <a:lnTo>
                    <a:pt x="10515600" y="823798"/>
                  </a:lnTo>
                  <a:lnTo>
                    <a:pt x="10515600" y="91567"/>
                  </a:lnTo>
                  <a:lnTo>
                    <a:pt x="10508400" y="55935"/>
                  </a:lnTo>
                  <a:lnTo>
                    <a:pt x="10488771" y="26828"/>
                  </a:lnTo>
                  <a:lnTo>
                    <a:pt x="10459664" y="7199"/>
                  </a:lnTo>
                  <a:lnTo>
                    <a:pt x="10424033" y="0"/>
                  </a:lnTo>
                  <a:close/>
                </a:path>
              </a:pathLst>
            </a:custGeom>
            <a:solidFill>
              <a:srgbClr val="CCD2D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1260310" y="5782088"/>
              <a:ext cx="94615" cy="55244"/>
            </a:xfrm>
            <a:custGeom>
              <a:avLst/>
              <a:gdLst/>
              <a:ahLst/>
              <a:cxnLst/>
              <a:rect l="l" t="t" r="r" b="b"/>
              <a:pathLst>
                <a:path w="94615" h="55245">
                  <a:moveTo>
                    <a:pt x="7932" y="0"/>
                  </a:moveTo>
                  <a:lnTo>
                    <a:pt x="0" y="19148"/>
                  </a:lnTo>
                  <a:lnTo>
                    <a:pt x="86176" y="54848"/>
                  </a:lnTo>
                  <a:lnTo>
                    <a:pt x="94109" y="35696"/>
                  </a:lnTo>
                  <a:lnTo>
                    <a:pt x="7932" y="0"/>
                  </a:lnTo>
                  <a:close/>
                </a:path>
              </a:pathLst>
            </a:custGeom>
            <a:solidFill>
              <a:srgbClr val="155F8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1260310" y="5782088"/>
              <a:ext cx="94615" cy="55244"/>
            </a:xfrm>
            <a:custGeom>
              <a:avLst/>
              <a:gdLst/>
              <a:ahLst/>
              <a:cxnLst/>
              <a:rect l="l" t="t" r="r" b="b"/>
              <a:pathLst>
                <a:path w="94615" h="55245">
                  <a:moveTo>
                    <a:pt x="7932" y="0"/>
                  </a:moveTo>
                  <a:lnTo>
                    <a:pt x="94109" y="35696"/>
                  </a:lnTo>
                  <a:lnTo>
                    <a:pt x="86176" y="54848"/>
                  </a:lnTo>
                  <a:lnTo>
                    <a:pt x="0" y="19148"/>
                  </a:lnTo>
                  <a:lnTo>
                    <a:pt x="7932" y="0"/>
                  </a:lnTo>
                  <a:close/>
                </a:path>
              </a:pathLst>
            </a:custGeom>
            <a:ln w="6045">
              <a:solidFill>
                <a:srgbClr val="155F8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383037" y="5676752"/>
              <a:ext cx="41910" cy="41910"/>
            </a:xfrm>
            <a:custGeom>
              <a:avLst/>
              <a:gdLst/>
              <a:ahLst/>
              <a:cxnLst/>
              <a:rect l="l" t="t" r="r" b="b"/>
              <a:pathLst>
                <a:path w="41909" h="41910">
                  <a:moveTo>
                    <a:pt x="20727" y="0"/>
                  </a:moveTo>
                  <a:lnTo>
                    <a:pt x="12659" y="1628"/>
                  </a:lnTo>
                  <a:lnTo>
                    <a:pt x="6071" y="6071"/>
                  </a:lnTo>
                  <a:lnTo>
                    <a:pt x="1628" y="12660"/>
                  </a:lnTo>
                  <a:lnTo>
                    <a:pt x="0" y="20728"/>
                  </a:lnTo>
                  <a:lnTo>
                    <a:pt x="1628" y="28797"/>
                  </a:lnTo>
                  <a:lnTo>
                    <a:pt x="6071" y="35385"/>
                  </a:lnTo>
                  <a:lnTo>
                    <a:pt x="12659" y="39828"/>
                  </a:lnTo>
                  <a:lnTo>
                    <a:pt x="20727" y="41457"/>
                  </a:lnTo>
                  <a:lnTo>
                    <a:pt x="28796" y="39828"/>
                  </a:lnTo>
                  <a:lnTo>
                    <a:pt x="35384" y="35386"/>
                  </a:lnTo>
                  <a:lnTo>
                    <a:pt x="39826" y="28797"/>
                  </a:lnTo>
                  <a:lnTo>
                    <a:pt x="41455" y="20728"/>
                  </a:lnTo>
                  <a:lnTo>
                    <a:pt x="39826" y="12660"/>
                  </a:lnTo>
                  <a:lnTo>
                    <a:pt x="35384" y="6071"/>
                  </a:lnTo>
                  <a:lnTo>
                    <a:pt x="28796" y="1628"/>
                  </a:lnTo>
                  <a:lnTo>
                    <a:pt x="20727" y="0"/>
                  </a:lnTo>
                  <a:close/>
                </a:path>
              </a:pathLst>
            </a:custGeom>
            <a:solidFill>
              <a:srgbClr val="155F8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1383037" y="5676752"/>
              <a:ext cx="41910" cy="41910"/>
            </a:xfrm>
            <a:custGeom>
              <a:avLst/>
              <a:gdLst/>
              <a:ahLst/>
              <a:cxnLst/>
              <a:rect l="l" t="t" r="r" b="b"/>
              <a:pathLst>
                <a:path w="41909" h="41910">
                  <a:moveTo>
                    <a:pt x="41455" y="20728"/>
                  </a:moveTo>
                  <a:lnTo>
                    <a:pt x="39826" y="28797"/>
                  </a:lnTo>
                  <a:lnTo>
                    <a:pt x="35384" y="35386"/>
                  </a:lnTo>
                  <a:lnTo>
                    <a:pt x="28796" y="39828"/>
                  </a:lnTo>
                  <a:lnTo>
                    <a:pt x="20727" y="41457"/>
                  </a:lnTo>
                  <a:lnTo>
                    <a:pt x="12659" y="39828"/>
                  </a:lnTo>
                  <a:lnTo>
                    <a:pt x="6071" y="35385"/>
                  </a:lnTo>
                  <a:lnTo>
                    <a:pt x="1628" y="28797"/>
                  </a:lnTo>
                  <a:lnTo>
                    <a:pt x="0" y="20728"/>
                  </a:lnTo>
                  <a:lnTo>
                    <a:pt x="1628" y="12660"/>
                  </a:lnTo>
                  <a:lnTo>
                    <a:pt x="6071" y="6071"/>
                  </a:lnTo>
                  <a:lnTo>
                    <a:pt x="12659" y="1628"/>
                  </a:lnTo>
                  <a:lnTo>
                    <a:pt x="20727" y="0"/>
                  </a:lnTo>
                  <a:lnTo>
                    <a:pt x="28796" y="1628"/>
                  </a:lnTo>
                  <a:lnTo>
                    <a:pt x="35384" y="6071"/>
                  </a:lnTo>
                  <a:lnTo>
                    <a:pt x="39826" y="12660"/>
                  </a:lnTo>
                  <a:lnTo>
                    <a:pt x="41455" y="20728"/>
                  </a:lnTo>
                  <a:close/>
                </a:path>
              </a:pathLst>
            </a:custGeom>
            <a:ln w="6045">
              <a:solidFill>
                <a:srgbClr val="155F8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1383037" y="5676752"/>
              <a:ext cx="41910" cy="41910"/>
            </a:xfrm>
            <a:custGeom>
              <a:avLst/>
              <a:gdLst/>
              <a:ahLst/>
              <a:cxnLst/>
              <a:rect l="l" t="t" r="r" b="b"/>
              <a:pathLst>
                <a:path w="41909" h="41910">
                  <a:moveTo>
                    <a:pt x="20727" y="0"/>
                  </a:moveTo>
                  <a:lnTo>
                    <a:pt x="12659" y="1628"/>
                  </a:lnTo>
                  <a:lnTo>
                    <a:pt x="6071" y="6071"/>
                  </a:lnTo>
                  <a:lnTo>
                    <a:pt x="1628" y="12660"/>
                  </a:lnTo>
                  <a:lnTo>
                    <a:pt x="0" y="20728"/>
                  </a:lnTo>
                  <a:lnTo>
                    <a:pt x="1628" y="28797"/>
                  </a:lnTo>
                  <a:lnTo>
                    <a:pt x="6071" y="35385"/>
                  </a:lnTo>
                  <a:lnTo>
                    <a:pt x="12659" y="39828"/>
                  </a:lnTo>
                  <a:lnTo>
                    <a:pt x="20727" y="41457"/>
                  </a:lnTo>
                  <a:lnTo>
                    <a:pt x="28796" y="39828"/>
                  </a:lnTo>
                  <a:lnTo>
                    <a:pt x="35384" y="35386"/>
                  </a:lnTo>
                  <a:lnTo>
                    <a:pt x="39826" y="28797"/>
                  </a:lnTo>
                  <a:lnTo>
                    <a:pt x="41455" y="20728"/>
                  </a:lnTo>
                  <a:lnTo>
                    <a:pt x="39826" y="12660"/>
                  </a:lnTo>
                  <a:lnTo>
                    <a:pt x="35384" y="6071"/>
                  </a:lnTo>
                  <a:lnTo>
                    <a:pt x="28796" y="1628"/>
                  </a:lnTo>
                  <a:lnTo>
                    <a:pt x="20727" y="0"/>
                  </a:lnTo>
                  <a:close/>
                </a:path>
              </a:pathLst>
            </a:custGeom>
            <a:solidFill>
              <a:srgbClr val="155F8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1383037" y="5676752"/>
              <a:ext cx="41910" cy="41910"/>
            </a:xfrm>
            <a:custGeom>
              <a:avLst/>
              <a:gdLst/>
              <a:ahLst/>
              <a:cxnLst/>
              <a:rect l="l" t="t" r="r" b="b"/>
              <a:pathLst>
                <a:path w="41909" h="41910">
                  <a:moveTo>
                    <a:pt x="41455" y="20728"/>
                  </a:moveTo>
                  <a:lnTo>
                    <a:pt x="39826" y="28797"/>
                  </a:lnTo>
                  <a:lnTo>
                    <a:pt x="35384" y="35386"/>
                  </a:lnTo>
                  <a:lnTo>
                    <a:pt x="28796" y="39828"/>
                  </a:lnTo>
                  <a:lnTo>
                    <a:pt x="20727" y="41457"/>
                  </a:lnTo>
                  <a:lnTo>
                    <a:pt x="12659" y="39828"/>
                  </a:lnTo>
                  <a:lnTo>
                    <a:pt x="6071" y="35385"/>
                  </a:lnTo>
                  <a:lnTo>
                    <a:pt x="1628" y="28797"/>
                  </a:lnTo>
                  <a:lnTo>
                    <a:pt x="0" y="20728"/>
                  </a:lnTo>
                  <a:lnTo>
                    <a:pt x="1628" y="12660"/>
                  </a:lnTo>
                  <a:lnTo>
                    <a:pt x="6071" y="6071"/>
                  </a:lnTo>
                  <a:lnTo>
                    <a:pt x="12659" y="1628"/>
                  </a:lnTo>
                  <a:lnTo>
                    <a:pt x="20727" y="0"/>
                  </a:lnTo>
                  <a:lnTo>
                    <a:pt x="28796" y="1628"/>
                  </a:lnTo>
                  <a:lnTo>
                    <a:pt x="35384" y="6071"/>
                  </a:lnTo>
                  <a:lnTo>
                    <a:pt x="39826" y="12660"/>
                  </a:lnTo>
                  <a:lnTo>
                    <a:pt x="41455" y="20728"/>
                  </a:lnTo>
                  <a:close/>
                </a:path>
              </a:pathLst>
            </a:custGeom>
            <a:ln w="6045">
              <a:solidFill>
                <a:srgbClr val="155F8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1222395" y="5496431"/>
              <a:ext cx="290195" cy="440055"/>
            </a:xfrm>
            <a:custGeom>
              <a:avLst/>
              <a:gdLst/>
              <a:ahLst/>
              <a:cxnLst/>
              <a:rect l="l" t="t" r="r" b="b"/>
              <a:pathLst>
                <a:path w="290194" h="440054">
                  <a:moveTo>
                    <a:pt x="290191" y="397971"/>
                  </a:moveTo>
                  <a:lnTo>
                    <a:pt x="0" y="397971"/>
                  </a:lnTo>
                  <a:lnTo>
                    <a:pt x="0" y="439430"/>
                  </a:lnTo>
                  <a:lnTo>
                    <a:pt x="290191" y="439430"/>
                  </a:lnTo>
                  <a:lnTo>
                    <a:pt x="290191" y="397971"/>
                  </a:lnTo>
                  <a:close/>
                </a:path>
                <a:path w="290194" h="440054">
                  <a:moveTo>
                    <a:pt x="250026" y="242507"/>
                  </a:moveTo>
                  <a:lnTo>
                    <a:pt x="218679" y="242507"/>
                  </a:lnTo>
                  <a:lnTo>
                    <a:pt x="220420" y="249989"/>
                  </a:lnTo>
                  <a:lnTo>
                    <a:pt x="221724" y="257665"/>
                  </a:lnTo>
                  <a:lnTo>
                    <a:pt x="222541" y="265535"/>
                  </a:lnTo>
                  <a:lnTo>
                    <a:pt x="222825" y="273600"/>
                  </a:lnTo>
                  <a:lnTo>
                    <a:pt x="213011" y="321891"/>
                  </a:lnTo>
                  <a:lnTo>
                    <a:pt x="186292" y="361437"/>
                  </a:lnTo>
                  <a:lnTo>
                    <a:pt x="146747" y="388158"/>
                  </a:lnTo>
                  <a:lnTo>
                    <a:pt x="98457" y="397971"/>
                  </a:lnTo>
                  <a:lnTo>
                    <a:pt x="191733" y="397971"/>
                  </a:lnTo>
                  <a:lnTo>
                    <a:pt x="217408" y="373656"/>
                  </a:lnTo>
                  <a:lnTo>
                    <a:pt x="237010" y="344142"/>
                  </a:lnTo>
                  <a:lnTo>
                    <a:pt x="249520" y="310450"/>
                  </a:lnTo>
                  <a:lnTo>
                    <a:pt x="253912" y="273559"/>
                  </a:lnTo>
                  <a:lnTo>
                    <a:pt x="250026" y="242507"/>
                  </a:lnTo>
                  <a:close/>
                </a:path>
                <a:path w="290194" h="440054">
                  <a:moveTo>
                    <a:pt x="172041" y="22283"/>
                  </a:moveTo>
                  <a:lnTo>
                    <a:pt x="84466" y="233179"/>
                  </a:lnTo>
                  <a:lnTo>
                    <a:pt x="82417" y="241163"/>
                  </a:lnTo>
                  <a:lnTo>
                    <a:pt x="82458" y="249244"/>
                  </a:lnTo>
                  <a:lnTo>
                    <a:pt x="84539" y="256936"/>
                  </a:lnTo>
                  <a:lnTo>
                    <a:pt x="88611" y="263754"/>
                  </a:lnTo>
                  <a:lnTo>
                    <a:pt x="82911" y="277227"/>
                  </a:lnTo>
                  <a:lnTo>
                    <a:pt x="111412" y="289146"/>
                  </a:lnTo>
                  <a:lnTo>
                    <a:pt x="117112" y="275673"/>
                  </a:lnTo>
                  <a:lnTo>
                    <a:pt x="124934" y="273559"/>
                  </a:lnTo>
                  <a:lnTo>
                    <a:pt x="131881" y="269648"/>
                  </a:lnTo>
                  <a:lnTo>
                    <a:pt x="137662" y="264086"/>
                  </a:lnTo>
                  <a:lnTo>
                    <a:pt x="141986" y="257017"/>
                  </a:lnTo>
                  <a:lnTo>
                    <a:pt x="147686" y="242507"/>
                  </a:lnTo>
                  <a:lnTo>
                    <a:pt x="250026" y="242507"/>
                  </a:lnTo>
                  <a:lnTo>
                    <a:pt x="249164" y="235616"/>
                  </a:lnTo>
                  <a:lnTo>
                    <a:pt x="247815" y="232143"/>
                  </a:lnTo>
                  <a:lnTo>
                    <a:pt x="181369" y="232143"/>
                  </a:lnTo>
                  <a:lnTo>
                    <a:pt x="169296" y="229689"/>
                  </a:lnTo>
                  <a:lnTo>
                    <a:pt x="159410" y="223009"/>
                  </a:lnTo>
                  <a:lnTo>
                    <a:pt x="152730" y="213123"/>
                  </a:lnTo>
                  <a:lnTo>
                    <a:pt x="150277" y="201050"/>
                  </a:lnTo>
                  <a:lnTo>
                    <a:pt x="152730" y="188977"/>
                  </a:lnTo>
                  <a:lnTo>
                    <a:pt x="159410" y="179090"/>
                  </a:lnTo>
                  <a:lnTo>
                    <a:pt x="169296" y="172410"/>
                  </a:lnTo>
                  <a:lnTo>
                    <a:pt x="181369" y="169957"/>
                  </a:lnTo>
                  <a:lnTo>
                    <a:pt x="213705" y="169957"/>
                  </a:lnTo>
                  <a:lnTo>
                    <a:pt x="187587" y="146637"/>
                  </a:lnTo>
                  <a:lnTo>
                    <a:pt x="229561" y="45585"/>
                  </a:lnTo>
                  <a:lnTo>
                    <a:pt x="215052" y="39902"/>
                  </a:lnTo>
                  <a:lnTo>
                    <a:pt x="219907" y="27983"/>
                  </a:lnTo>
                  <a:lnTo>
                    <a:pt x="186551" y="27983"/>
                  </a:lnTo>
                  <a:lnTo>
                    <a:pt x="172041" y="22283"/>
                  </a:lnTo>
                  <a:close/>
                </a:path>
                <a:path w="290194" h="440054">
                  <a:moveTo>
                    <a:pt x="213705" y="169957"/>
                  </a:moveTo>
                  <a:lnTo>
                    <a:pt x="181369" y="169957"/>
                  </a:lnTo>
                  <a:lnTo>
                    <a:pt x="193441" y="172410"/>
                  </a:lnTo>
                  <a:lnTo>
                    <a:pt x="203328" y="179090"/>
                  </a:lnTo>
                  <a:lnTo>
                    <a:pt x="210007" y="188977"/>
                  </a:lnTo>
                  <a:lnTo>
                    <a:pt x="212461" y="201050"/>
                  </a:lnTo>
                  <a:lnTo>
                    <a:pt x="210007" y="213123"/>
                  </a:lnTo>
                  <a:lnTo>
                    <a:pt x="203328" y="223009"/>
                  </a:lnTo>
                  <a:lnTo>
                    <a:pt x="193441" y="229689"/>
                  </a:lnTo>
                  <a:lnTo>
                    <a:pt x="181369" y="232143"/>
                  </a:lnTo>
                  <a:lnTo>
                    <a:pt x="247815" y="232143"/>
                  </a:lnTo>
                  <a:lnTo>
                    <a:pt x="235715" y="200985"/>
                  </a:lnTo>
                  <a:lnTo>
                    <a:pt x="214785" y="170920"/>
                  </a:lnTo>
                  <a:lnTo>
                    <a:pt x="213705" y="169957"/>
                  </a:lnTo>
                  <a:close/>
                </a:path>
                <a:path w="290194" h="440054">
                  <a:moveTo>
                    <a:pt x="197951" y="0"/>
                  </a:moveTo>
                  <a:lnTo>
                    <a:pt x="186551" y="27983"/>
                  </a:lnTo>
                  <a:lnTo>
                    <a:pt x="219907" y="27983"/>
                  </a:lnTo>
                  <a:lnTo>
                    <a:pt x="226452" y="11918"/>
                  </a:lnTo>
                  <a:lnTo>
                    <a:pt x="197951" y="0"/>
                  </a:lnTo>
                  <a:close/>
                </a:path>
              </a:pathLst>
            </a:custGeom>
            <a:solidFill>
              <a:srgbClr val="155F8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222395" y="5496431"/>
              <a:ext cx="290195" cy="440055"/>
            </a:xfrm>
            <a:custGeom>
              <a:avLst/>
              <a:gdLst/>
              <a:ahLst/>
              <a:cxnLst/>
              <a:rect l="l" t="t" r="r" b="b"/>
              <a:pathLst>
                <a:path w="290194" h="440054">
                  <a:moveTo>
                    <a:pt x="191733" y="397971"/>
                  </a:moveTo>
                  <a:lnTo>
                    <a:pt x="217408" y="373656"/>
                  </a:lnTo>
                  <a:lnTo>
                    <a:pt x="237010" y="344142"/>
                  </a:lnTo>
                  <a:lnTo>
                    <a:pt x="249520" y="310450"/>
                  </a:lnTo>
                  <a:lnTo>
                    <a:pt x="253917" y="273600"/>
                  </a:lnTo>
                  <a:lnTo>
                    <a:pt x="249164" y="235616"/>
                  </a:lnTo>
                  <a:lnTo>
                    <a:pt x="235715" y="200985"/>
                  </a:lnTo>
                  <a:lnTo>
                    <a:pt x="214785" y="170920"/>
                  </a:lnTo>
                  <a:lnTo>
                    <a:pt x="187587" y="146637"/>
                  </a:lnTo>
                  <a:lnTo>
                    <a:pt x="229561" y="45585"/>
                  </a:lnTo>
                  <a:lnTo>
                    <a:pt x="215052" y="39902"/>
                  </a:lnTo>
                  <a:lnTo>
                    <a:pt x="226452" y="11918"/>
                  </a:lnTo>
                  <a:lnTo>
                    <a:pt x="197951" y="0"/>
                  </a:lnTo>
                  <a:lnTo>
                    <a:pt x="186551" y="27983"/>
                  </a:lnTo>
                  <a:lnTo>
                    <a:pt x="172041" y="22283"/>
                  </a:lnTo>
                  <a:lnTo>
                    <a:pt x="84466" y="233179"/>
                  </a:lnTo>
                  <a:lnTo>
                    <a:pt x="82417" y="241163"/>
                  </a:lnTo>
                  <a:lnTo>
                    <a:pt x="82458" y="249244"/>
                  </a:lnTo>
                  <a:lnTo>
                    <a:pt x="84539" y="256936"/>
                  </a:lnTo>
                  <a:lnTo>
                    <a:pt x="88611" y="263754"/>
                  </a:lnTo>
                  <a:lnTo>
                    <a:pt x="82911" y="277227"/>
                  </a:lnTo>
                  <a:lnTo>
                    <a:pt x="111412" y="289146"/>
                  </a:lnTo>
                  <a:lnTo>
                    <a:pt x="117112" y="275673"/>
                  </a:lnTo>
                  <a:lnTo>
                    <a:pt x="124934" y="273559"/>
                  </a:lnTo>
                  <a:lnTo>
                    <a:pt x="131881" y="269648"/>
                  </a:lnTo>
                  <a:lnTo>
                    <a:pt x="137662" y="264086"/>
                  </a:lnTo>
                  <a:lnTo>
                    <a:pt x="141986" y="257017"/>
                  </a:lnTo>
                  <a:lnTo>
                    <a:pt x="147686" y="242507"/>
                  </a:lnTo>
                  <a:lnTo>
                    <a:pt x="218679" y="242507"/>
                  </a:lnTo>
                  <a:lnTo>
                    <a:pt x="220420" y="249989"/>
                  </a:lnTo>
                  <a:lnTo>
                    <a:pt x="221724" y="257665"/>
                  </a:lnTo>
                  <a:lnTo>
                    <a:pt x="222541" y="265535"/>
                  </a:lnTo>
                  <a:lnTo>
                    <a:pt x="222825" y="273600"/>
                  </a:lnTo>
                  <a:lnTo>
                    <a:pt x="213011" y="321891"/>
                  </a:lnTo>
                  <a:lnTo>
                    <a:pt x="186292" y="361437"/>
                  </a:lnTo>
                  <a:lnTo>
                    <a:pt x="146747" y="388158"/>
                  </a:lnTo>
                  <a:lnTo>
                    <a:pt x="98457" y="397971"/>
                  </a:lnTo>
                  <a:lnTo>
                    <a:pt x="0" y="397971"/>
                  </a:lnTo>
                  <a:lnTo>
                    <a:pt x="0" y="429064"/>
                  </a:lnTo>
                  <a:lnTo>
                    <a:pt x="0" y="439430"/>
                  </a:lnTo>
                  <a:lnTo>
                    <a:pt x="290191" y="439430"/>
                  </a:lnTo>
                  <a:lnTo>
                    <a:pt x="290191" y="429064"/>
                  </a:lnTo>
                  <a:lnTo>
                    <a:pt x="290191" y="397971"/>
                  </a:lnTo>
                  <a:lnTo>
                    <a:pt x="191733" y="397971"/>
                  </a:lnTo>
                  <a:close/>
                </a:path>
              </a:pathLst>
            </a:custGeom>
            <a:ln w="6045">
              <a:solidFill>
                <a:srgbClr val="155F8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9" name="object 2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69650" y="5663365"/>
              <a:ext cx="68229" cy="68231"/>
            </a:xfrm>
            <a:prstGeom prst="rect">
              <a:avLst/>
            </a:prstGeom>
          </p:spPr>
        </p:pic>
        <p:sp>
          <p:nvSpPr>
            <p:cNvPr id="30" name="object 30"/>
            <p:cNvSpPr/>
            <p:nvPr/>
          </p:nvSpPr>
          <p:spPr>
            <a:xfrm>
              <a:off x="1115085" y="5465800"/>
              <a:ext cx="503555" cy="503555"/>
            </a:xfrm>
            <a:custGeom>
              <a:avLst/>
              <a:gdLst/>
              <a:ahLst/>
              <a:cxnLst/>
              <a:rect l="l" t="t" r="r" b="b"/>
              <a:pathLst>
                <a:path w="503555" h="503554">
                  <a:moveTo>
                    <a:pt x="0" y="503415"/>
                  </a:moveTo>
                  <a:lnTo>
                    <a:pt x="503415" y="503415"/>
                  </a:lnTo>
                  <a:lnTo>
                    <a:pt x="503415" y="0"/>
                  </a:lnTo>
                  <a:lnTo>
                    <a:pt x="0" y="0"/>
                  </a:lnTo>
                  <a:lnTo>
                    <a:pt x="0" y="503415"/>
                  </a:lnTo>
                  <a:close/>
                </a:path>
              </a:pathLst>
            </a:custGeom>
            <a:ln w="1904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1979802" y="1915160"/>
            <a:ext cx="8926830" cy="4135120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419100">
              <a:lnSpc>
                <a:spcPct val="101800"/>
              </a:lnSpc>
              <a:spcBef>
                <a:spcPts val="45"/>
              </a:spcBef>
            </a:pPr>
            <a:r>
              <a:rPr sz="2200" spc="-85" dirty="0">
                <a:latin typeface="Arial"/>
                <a:cs typeface="Arial"/>
              </a:rPr>
              <a:t>Hva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det</a:t>
            </a:r>
            <a:r>
              <a:rPr sz="2200" spc="-140" dirty="0">
                <a:latin typeface="Arial"/>
                <a:cs typeface="Arial"/>
              </a:rPr>
              <a:t> </a:t>
            </a:r>
            <a:r>
              <a:rPr sz="2200" spc="-10" dirty="0">
                <a:latin typeface="Arial"/>
                <a:cs typeface="Arial"/>
              </a:rPr>
              <a:t>vil</a:t>
            </a:r>
            <a:r>
              <a:rPr sz="2200" spc="-14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si</a:t>
            </a:r>
            <a:r>
              <a:rPr sz="2200" spc="-145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at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spc="-55" dirty="0">
                <a:latin typeface="Arial"/>
                <a:cs typeface="Arial"/>
              </a:rPr>
              <a:t>en</a:t>
            </a:r>
            <a:r>
              <a:rPr sz="2200" spc="-14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løsning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er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spc="-25" dirty="0">
                <a:latin typeface="Arial"/>
                <a:cs typeface="Arial"/>
              </a:rPr>
              <a:t>sterk</a:t>
            </a:r>
            <a:r>
              <a:rPr sz="2200" spc="-125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eller</a:t>
            </a:r>
            <a:r>
              <a:rPr sz="2200" spc="-140" dirty="0">
                <a:latin typeface="Arial"/>
                <a:cs typeface="Arial"/>
              </a:rPr>
              <a:t> </a:t>
            </a:r>
            <a:r>
              <a:rPr sz="2200" spc="-65" dirty="0">
                <a:latin typeface="Arial"/>
                <a:cs typeface="Arial"/>
              </a:rPr>
              <a:t>svak,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105" dirty="0">
                <a:latin typeface="Arial"/>
                <a:cs typeface="Arial"/>
              </a:rPr>
              <a:t>og</a:t>
            </a:r>
            <a:r>
              <a:rPr sz="2200" spc="-140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hvordan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vi</a:t>
            </a:r>
            <a:r>
              <a:rPr sz="2200" spc="-14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kan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spc="-10" dirty="0">
                <a:latin typeface="Arial"/>
                <a:cs typeface="Arial"/>
              </a:rPr>
              <a:t>fortynne løsninger</a:t>
            </a:r>
            <a:endParaRPr sz="2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7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5"/>
              </a:spcBef>
            </a:pPr>
            <a:r>
              <a:rPr sz="2200" spc="-50" dirty="0">
                <a:latin typeface="Arial"/>
                <a:cs typeface="Arial"/>
              </a:rPr>
              <a:t>Hvordan</a:t>
            </a:r>
            <a:r>
              <a:rPr sz="2200" spc="-12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vi</a:t>
            </a:r>
            <a:r>
              <a:rPr sz="2200" spc="-14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kan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80" dirty="0">
                <a:latin typeface="Arial"/>
                <a:cs typeface="Arial"/>
              </a:rPr>
              <a:t>regne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ut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hvor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25" dirty="0">
                <a:latin typeface="Arial"/>
                <a:cs typeface="Arial"/>
              </a:rPr>
              <a:t>sterk</a:t>
            </a:r>
            <a:r>
              <a:rPr sz="2200" spc="-120" dirty="0">
                <a:latin typeface="Arial"/>
                <a:cs typeface="Arial"/>
              </a:rPr>
              <a:t> </a:t>
            </a:r>
            <a:r>
              <a:rPr sz="2200" spc="-55" dirty="0">
                <a:latin typeface="Arial"/>
                <a:cs typeface="Arial"/>
              </a:rPr>
              <a:t>en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løsning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er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etter</a:t>
            </a:r>
            <a:r>
              <a:rPr sz="2200" spc="-125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at</a:t>
            </a:r>
            <a:r>
              <a:rPr sz="2200" spc="-114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vi</a:t>
            </a:r>
            <a:r>
              <a:rPr sz="2200" spc="-150" dirty="0">
                <a:latin typeface="Arial"/>
                <a:cs typeface="Arial"/>
              </a:rPr>
              <a:t> </a:t>
            </a:r>
            <a:r>
              <a:rPr sz="2200" spc="-40" dirty="0">
                <a:latin typeface="Arial"/>
                <a:cs typeface="Arial"/>
              </a:rPr>
              <a:t>har</a:t>
            </a:r>
            <a:r>
              <a:rPr sz="2200" spc="-120" dirty="0">
                <a:latin typeface="Arial"/>
                <a:cs typeface="Arial"/>
              </a:rPr>
              <a:t> </a:t>
            </a:r>
            <a:r>
              <a:rPr sz="2200" spc="-10" dirty="0">
                <a:latin typeface="Arial"/>
                <a:cs typeface="Arial"/>
              </a:rPr>
              <a:t>fortynnet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25" dirty="0">
                <a:latin typeface="Arial"/>
                <a:cs typeface="Arial"/>
              </a:rPr>
              <a:t>den</a:t>
            </a:r>
            <a:endParaRPr sz="2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7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200" spc="-90" dirty="0">
                <a:latin typeface="Arial"/>
                <a:cs typeface="Arial"/>
              </a:rPr>
              <a:t>Hva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som</a:t>
            </a:r>
            <a:r>
              <a:rPr sz="2200" spc="-150" dirty="0">
                <a:latin typeface="Arial"/>
                <a:cs typeface="Arial"/>
              </a:rPr>
              <a:t> </a:t>
            </a:r>
            <a:r>
              <a:rPr sz="2200" spc="-45" dirty="0">
                <a:latin typeface="Arial"/>
                <a:cs typeface="Arial"/>
              </a:rPr>
              <a:t>kjennetegner</a:t>
            </a:r>
            <a:r>
              <a:rPr sz="2200" spc="-95" dirty="0">
                <a:latin typeface="Arial"/>
                <a:cs typeface="Arial"/>
              </a:rPr>
              <a:t> </a:t>
            </a:r>
            <a:r>
              <a:rPr sz="2200" spc="-45" dirty="0">
                <a:latin typeface="Arial"/>
                <a:cs typeface="Arial"/>
              </a:rPr>
              <a:t>sure</a:t>
            </a:r>
            <a:r>
              <a:rPr sz="2200" spc="-140" dirty="0">
                <a:latin typeface="Arial"/>
                <a:cs typeface="Arial"/>
              </a:rPr>
              <a:t> </a:t>
            </a:r>
            <a:r>
              <a:rPr sz="2200" spc="-95" dirty="0">
                <a:latin typeface="Arial"/>
                <a:cs typeface="Arial"/>
              </a:rPr>
              <a:t>og</a:t>
            </a:r>
            <a:r>
              <a:rPr sz="2200" spc="-140" dirty="0">
                <a:latin typeface="Arial"/>
                <a:cs typeface="Arial"/>
              </a:rPr>
              <a:t> </a:t>
            </a:r>
            <a:r>
              <a:rPr sz="2200" spc="-45" dirty="0">
                <a:latin typeface="Arial"/>
                <a:cs typeface="Arial"/>
              </a:rPr>
              <a:t>basiske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spc="-10" dirty="0">
                <a:latin typeface="Arial"/>
                <a:cs typeface="Arial"/>
              </a:rPr>
              <a:t>løsninger</a:t>
            </a:r>
            <a:endParaRPr sz="2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7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2200" spc="-50" dirty="0">
                <a:latin typeface="Arial"/>
                <a:cs typeface="Arial"/>
              </a:rPr>
              <a:t>Hvordan</a:t>
            </a:r>
            <a:r>
              <a:rPr sz="2200" spc="-12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vi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55" dirty="0">
                <a:latin typeface="Arial"/>
                <a:cs typeface="Arial"/>
              </a:rPr>
              <a:t>kan</a:t>
            </a:r>
            <a:r>
              <a:rPr sz="2200" spc="-125" dirty="0">
                <a:latin typeface="Arial"/>
                <a:cs typeface="Arial"/>
              </a:rPr>
              <a:t> </a:t>
            </a:r>
            <a:r>
              <a:rPr sz="2200" spc="-20" dirty="0">
                <a:latin typeface="Arial"/>
                <a:cs typeface="Arial"/>
              </a:rPr>
              <a:t>finne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ut</a:t>
            </a:r>
            <a:r>
              <a:rPr sz="2200" spc="-125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mest</a:t>
            </a:r>
            <a:r>
              <a:rPr sz="2200" spc="-105" dirty="0">
                <a:latin typeface="Arial"/>
                <a:cs typeface="Arial"/>
              </a:rPr>
              <a:t> </a:t>
            </a:r>
            <a:r>
              <a:rPr sz="2200" spc="-10" dirty="0">
                <a:latin typeface="Arial"/>
                <a:cs typeface="Arial"/>
              </a:rPr>
              <a:t>mulig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om</a:t>
            </a:r>
            <a:r>
              <a:rPr sz="2200" spc="-12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et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stoff</a:t>
            </a:r>
            <a:r>
              <a:rPr sz="2200" spc="-125" dirty="0">
                <a:latin typeface="Arial"/>
                <a:cs typeface="Arial"/>
              </a:rPr>
              <a:t> </a:t>
            </a:r>
            <a:r>
              <a:rPr sz="2200" spc="-75" dirty="0">
                <a:latin typeface="Arial"/>
                <a:cs typeface="Arial"/>
              </a:rPr>
              <a:t>ved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70" dirty="0">
                <a:latin typeface="Arial"/>
                <a:cs typeface="Arial"/>
              </a:rPr>
              <a:t>å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60" dirty="0">
                <a:latin typeface="Arial"/>
                <a:cs typeface="Arial"/>
              </a:rPr>
              <a:t>undersøke</a:t>
            </a:r>
            <a:r>
              <a:rPr sz="2200" spc="-105" dirty="0">
                <a:latin typeface="Arial"/>
                <a:cs typeface="Arial"/>
              </a:rPr>
              <a:t> </a:t>
            </a:r>
            <a:r>
              <a:rPr sz="2200" spc="-30" dirty="0">
                <a:latin typeface="Arial"/>
                <a:cs typeface="Arial"/>
              </a:rPr>
              <a:t>løselighet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i</a:t>
            </a:r>
            <a:endParaRPr sz="22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sz="2200" spc="-50" dirty="0">
                <a:latin typeface="Arial"/>
                <a:cs typeface="Arial"/>
              </a:rPr>
              <a:t>vann,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105" dirty="0">
                <a:latin typeface="Arial"/>
                <a:cs typeface="Arial"/>
              </a:rPr>
              <a:t>og</a:t>
            </a:r>
            <a:r>
              <a:rPr sz="2200" spc="-125" dirty="0">
                <a:latin typeface="Arial"/>
                <a:cs typeface="Arial"/>
              </a:rPr>
              <a:t> </a:t>
            </a:r>
            <a:r>
              <a:rPr sz="2200" spc="-50" dirty="0">
                <a:latin typeface="Arial"/>
                <a:cs typeface="Arial"/>
              </a:rPr>
              <a:t>hvor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surt</a:t>
            </a:r>
            <a:r>
              <a:rPr sz="2200" spc="-14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eller</a:t>
            </a:r>
            <a:r>
              <a:rPr sz="2200" spc="-135" dirty="0">
                <a:latin typeface="Arial"/>
                <a:cs typeface="Arial"/>
              </a:rPr>
              <a:t> </a:t>
            </a:r>
            <a:r>
              <a:rPr sz="2200" spc="-35" dirty="0">
                <a:latin typeface="Arial"/>
                <a:cs typeface="Arial"/>
              </a:rPr>
              <a:t>basisk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det</a:t>
            </a:r>
            <a:r>
              <a:rPr sz="2200" spc="-130" dirty="0">
                <a:latin typeface="Arial"/>
                <a:cs typeface="Arial"/>
              </a:rPr>
              <a:t> </a:t>
            </a:r>
            <a:r>
              <a:rPr sz="2200" spc="-25" dirty="0">
                <a:latin typeface="Arial"/>
                <a:cs typeface="Arial"/>
              </a:rPr>
              <a:t>er</a:t>
            </a:r>
            <a:endParaRPr sz="2200" dirty="0">
              <a:latin typeface="Arial"/>
              <a:cs typeface="Arial"/>
            </a:endParaRPr>
          </a:p>
        </p:txBody>
      </p:sp>
      <p:pic>
        <p:nvPicPr>
          <p:cNvPr id="32" name="Picture 31" descr="generated_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0000" y="0"/>
            <a:ext cx="6858000" cy="6858000"/>
          </a:xfrm>
          <a:prstGeom prst="rect">
            <a:avLst/>
          </a:prstGeom>
        </p:spPr>
      </p:pic>
      <p:pic>
        <p:nvPicPr>
          <p:cNvPr id="33" name="Picture 32" descr="Clipboard 19. mars 2025, 19-bakgrunn fjernet.51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1755306"/>
            <a:ext cx="7750175" cy="2181225"/>
          </a:xfrm>
          <a:prstGeom prst="rect">
            <a:avLst/>
          </a:prstGeom>
        </p:spPr>
        <p:txBody>
          <a:bodyPr vert="horz" wrap="square" lIns="0" tIns="48894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384"/>
              </a:spcBef>
              <a:buChar char="•"/>
              <a:tabLst>
                <a:tab pos="241300" algn="l"/>
              </a:tabLst>
            </a:pPr>
            <a:r>
              <a:rPr sz="2800" spc="-65" dirty="0">
                <a:latin typeface="Arial"/>
                <a:cs typeface="Arial"/>
              </a:rPr>
              <a:t>Maur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25" dirty="0">
                <a:latin typeface="Arial"/>
                <a:cs typeface="Arial"/>
              </a:rPr>
              <a:t>og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brennesle: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maursyre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som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svir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på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huden</a:t>
            </a:r>
            <a:endParaRPr sz="280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245"/>
              </a:spcBef>
              <a:buChar char="•"/>
              <a:tabLst>
                <a:tab pos="699135" algn="l"/>
              </a:tabLst>
            </a:pPr>
            <a:r>
              <a:rPr sz="2400" spc="-285" dirty="0">
                <a:latin typeface="Arial"/>
                <a:cs typeface="Arial"/>
              </a:rPr>
              <a:t>Ta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spc="-35" dirty="0">
                <a:latin typeface="Arial"/>
                <a:cs typeface="Arial"/>
              </a:rPr>
              <a:t>på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spc="-40" dirty="0">
                <a:latin typeface="Arial"/>
                <a:cs typeface="Arial"/>
              </a:rPr>
              <a:t>vaskemiddel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som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inneholder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60" dirty="0">
                <a:latin typeface="Arial"/>
                <a:cs typeface="Arial"/>
              </a:rPr>
              <a:t>en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base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(salmiakk)</a:t>
            </a:r>
            <a:endParaRPr sz="24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50"/>
              </a:spcBef>
              <a:buFont typeface="Arial"/>
              <a:buChar char="•"/>
            </a:pPr>
            <a:endParaRPr sz="32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buChar char="•"/>
              <a:tabLst>
                <a:tab pos="241300" algn="l"/>
              </a:tabLst>
            </a:pPr>
            <a:r>
              <a:rPr sz="2800" spc="-100" dirty="0">
                <a:latin typeface="Arial"/>
                <a:cs typeface="Arial"/>
              </a:rPr>
              <a:t>Veps: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basisk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stoff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når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de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stikker</a:t>
            </a:r>
            <a:endParaRPr sz="280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229"/>
              </a:spcBef>
              <a:buChar char="•"/>
              <a:tabLst>
                <a:tab pos="699135" algn="l"/>
              </a:tabLst>
            </a:pPr>
            <a:r>
              <a:rPr sz="2400" spc="-95" dirty="0">
                <a:latin typeface="Arial"/>
                <a:cs typeface="Arial"/>
              </a:rPr>
              <a:t>Smør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35" dirty="0">
                <a:latin typeface="Arial"/>
                <a:cs typeface="Arial"/>
              </a:rPr>
              <a:t>på</a:t>
            </a:r>
            <a:r>
              <a:rPr sz="2400" spc="-170" dirty="0">
                <a:latin typeface="Arial"/>
                <a:cs typeface="Arial"/>
              </a:rPr>
              <a:t> </a:t>
            </a:r>
            <a:r>
              <a:rPr sz="2400" spc="80" dirty="0">
                <a:latin typeface="Arial"/>
                <a:cs typeface="Arial"/>
              </a:rPr>
              <a:t>litt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spc="-30" dirty="0">
                <a:latin typeface="Arial"/>
                <a:cs typeface="Arial"/>
              </a:rPr>
              <a:t>edikk</a:t>
            </a:r>
            <a:r>
              <a:rPr sz="2400" spc="-165" dirty="0">
                <a:latin typeface="Arial"/>
                <a:cs typeface="Arial"/>
              </a:rPr>
              <a:t> </a:t>
            </a:r>
            <a:r>
              <a:rPr sz="2400" spc="-90" dirty="0">
                <a:latin typeface="Arial"/>
                <a:cs typeface="Arial"/>
              </a:rPr>
              <a:t>(syre)</a:t>
            </a:r>
            <a:r>
              <a:rPr sz="2400" spc="-170" dirty="0">
                <a:latin typeface="Arial"/>
                <a:cs typeface="Arial"/>
              </a:rPr>
              <a:t> </a:t>
            </a:r>
            <a:r>
              <a:rPr sz="2400" spc="-35" dirty="0">
                <a:latin typeface="Arial"/>
                <a:cs typeface="Arial"/>
              </a:rPr>
              <a:t>på</a:t>
            </a:r>
            <a:r>
              <a:rPr sz="2400" spc="-17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stikkstedet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5155"/>
            <a:ext cx="49847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85" dirty="0"/>
              <a:t>Vanlige</a:t>
            </a:r>
            <a:r>
              <a:rPr spc="-360" dirty="0"/>
              <a:t> </a:t>
            </a:r>
            <a:r>
              <a:rPr spc="-210" dirty="0"/>
              <a:t>baser</a:t>
            </a:r>
            <a:r>
              <a:rPr spc="-355" dirty="0"/>
              <a:t> </a:t>
            </a:r>
            <a:r>
              <a:rPr spc="-160" dirty="0"/>
              <a:t>hjemme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5039360" cy="3093085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60"/>
              </a:spcBef>
              <a:buChar char="•"/>
              <a:tabLst>
                <a:tab pos="241300" algn="l"/>
              </a:tabLst>
            </a:pPr>
            <a:r>
              <a:rPr sz="2800" spc="-10" dirty="0">
                <a:latin typeface="Arial"/>
                <a:cs typeface="Arial"/>
              </a:rPr>
              <a:t>Grønnsåpe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•"/>
              <a:tabLst>
                <a:tab pos="241300" algn="l"/>
              </a:tabLst>
            </a:pPr>
            <a:r>
              <a:rPr sz="2800" spc="-90" dirty="0">
                <a:latin typeface="Arial"/>
                <a:cs typeface="Arial"/>
              </a:rPr>
              <a:t>Vaskepulver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80" dirty="0">
                <a:latin typeface="Arial"/>
                <a:cs typeface="Arial"/>
              </a:rPr>
              <a:t>til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oppvask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og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klær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70"/>
              </a:spcBef>
              <a:buChar char="•"/>
              <a:tabLst>
                <a:tab pos="241300" algn="l"/>
              </a:tabLst>
            </a:pPr>
            <a:r>
              <a:rPr sz="2800" spc="-10" dirty="0">
                <a:latin typeface="Arial"/>
                <a:cs typeface="Arial"/>
              </a:rPr>
              <a:t>Salmiakk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Char char="•"/>
              <a:tabLst>
                <a:tab pos="241300" algn="l"/>
              </a:tabLst>
            </a:pPr>
            <a:r>
              <a:rPr sz="2800" spc="-10" dirty="0">
                <a:latin typeface="Arial"/>
                <a:cs typeface="Arial"/>
              </a:rPr>
              <a:t>Rengjøringsmidler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4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b="1" i="1" spc="-60" dirty="0">
                <a:latin typeface="Arial-BoldItalicMT"/>
                <a:cs typeface="Arial-BoldItalicMT"/>
              </a:rPr>
              <a:t>Ordet</a:t>
            </a:r>
            <a:r>
              <a:rPr sz="2800" b="1" i="1" spc="-165" dirty="0">
                <a:latin typeface="Arial-BoldItalicMT"/>
                <a:cs typeface="Arial-BoldItalicMT"/>
              </a:rPr>
              <a:t> </a:t>
            </a:r>
            <a:r>
              <a:rPr sz="2800" b="1" i="1" spc="-45" dirty="0">
                <a:latin typeface="Arial-BoldItalicMT"/>
                <a:cs typeface="Arial-BoldItalicMT"/>
              </a:rPr>
              <a:t>alkalisk</a:t>
            </a:r>
            <a:r>
              <a:rPr sz="2800" b="1" i="1" spc="-145" dirty="0">
                <a:latin typeface="Arial-BoldItalicMT"/>
                <a:cs typeface="Arial-BoldItalicMT"/>
              </a:rPr>
              <a:t> </a:t>
            </a:r>
            <a:r>
              <a:rPr sz="2800" b="1" i="1" spc="-65" dirty="0">
                <a:latin typeface="Arial-BoldItalicMT"/>
                <a:cs typeface="Arial-BoldItalicMT"/>
              </a:rPr>
              <a:t>betyr</a:t>
            </a:r>
            <a:r>
              <a:rPr sz="2800" b="1" i="1" spc="-155" dirty="0">
                <a:latin typeface="Arial-BoldItalicMT"/>
                <a:cs typeface="Arial-BoldItalicMT"/>
              </a:rPr>
              <a:t> </a:t>
            </a:r>
            <a:r>
              <a:rPr sz="2800" b="1" i="1" spc="-10" dirty="0">
                <a:latin typeface="Arial-BoldItalicMT"/>
                <a:cs typeface="Arial-BoldItalicMT"/>
              </a:rPr>
              <a:t>basisk</a:t>
            </a:r>
            <a:endParaRPr sz="2800">
              <a:latin typeface="Arial-BoldItalicMT"/>
              <a:cs typeface="Arial-BoldItalicM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88952" cy="6857996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207514"/>
              <a:ext cx="12192000" cy="316217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13103" y="2837688"/>
              <a:ext cx="9873996" cy="1488948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23441" y="2999689"/>
            <a:ext cx="9006840" cy="8178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200" spc="-300" dirty="0">
                <a:solidFill>
                  <a:srgbClr val="FFFFFF"/>
                </a:solidFill>
              </a:rPr>
              <a:t>Sterke</a:t>
            </a:r>
            <a:r>
              <a:rPr sz="5200" spc="-420" dirty="0">
                <a:solidFill>
                  <a:srgbClr val="FFFFFF"/>
                </a:solidFill>
              </a:rPr>
              <a:t> </a:t>
            </a:r>
            <a:r>
              <a:rPr sz="5200" spc="-265" dirty="0">
                <a:solidFill>
                  <a:srgbClr val="FFFFFF"/>
                </a:solidFill>
              </a:rPr>
              <a:t>basiske</a:t>
            </a:r>
            <a:r>
              <a:rPr sz="5200" spc="-395" dirty="0">
                <a:solidFill>
                  <a:srgbClr val="FFFFFF"/>
                </a:solidFill>
              </a:rPr>
              <a:t> </a:t>
            </a:r>
            <a:r>
              <a:rPr sz="5200" spc="-270" dirty="0">
                <a:solidFill>
                  <a:srgbClr val="FFFFFF"/>
                </a:solidFill>
              </a:rPr>
              <a:t>løsninger</a:t>
            </a:r>
            <a:r>
              <a:rPr sz="5200" spc="-425" dirty="0">
                <a:solidFill>
                  <a:srgbClr val="FFFFFF"/>
                </a:solidFill>
              </a:rPr>
              <a:t> </a:t>
            </a:r>
            <a:r>
              <a:rPr sz="5200" spc="-185" dirty="0">
                <a:solidFill>
                  <a:srgbClr val="FFFFFF"/>
                </a:solidFill>
              </a:rPr>
              <a:t>kalles</a:t>
            </a:r>
            <a:r>
              <a:rPr sz="5200" spc="-434" dirty="0">
                <a:solidFill>
                  <a:srgbClr val="FFFFFF"/>
                </a:solidFill>
              </a:rPr>
              <a:t> </a:t>
            </a:r>
            <a:r>
              <a:rPr sz="5200" b="1" spc="-25" dirty="0">
                <a:solidFill>
                  <a:srgbClr val="FFFFFF"/>
                </a:solidFill>
                <a:latin typeface="Arial"/>
                <a:cs typeface="Arial"/>
              </a:rPr>
              <a:t>lut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5155"/>
            <a:ext cx="28346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70" dirty="0"/>
              <a:t>Gjør</a:t>
            </a:r>
            <a:r>
              <a:rPr spc="-370" dirty="0"/>
              <a:t> </a:t>
            </a:r>
            <a:r>
              <a:rPr spc="-195" dirty="0"/>
              <a:t>leksene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4069079" cy="104775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60"/>
              </a:spcBef>
              <a:buChar char="•"/>
              <a:tabLst>
                <a:tab pos="241300" algn="l"/>
              </a:tabLst>
            </a:pPr>
            <a:r>
              <a:rPr sz="2800" spc="-110" dirty="0">
                <a:latin typeface="Arial"/>
                <a:cs typeface="Arial"/>
              </a:rPr>
              <a:t>Oppgave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4.17-</a:t>
            </a:r>
            <a:r>
              <a:rPr sz="2800" spc="-65" dirty="0">
                <a:latin typeface="Arial"/>
                <a:cs typeface="Arial"/>
              </a:rPr>
              <a:t>4.21</a:t>
            </a:r>
            <a:r>
              <a:rPr sz="2800" spc="-10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s.125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•"/>
              <a:tabLst>
                <a:tab pos="241300" algn="l"/>
              </a:tabLst>
            </a:pPr>
            <a:r>
              <a:rPr sz="2800" spc="-110" dirty="0">
                <a:latin typeface="Arial"/>
                <a:cs typeface="Arial"/>
              </a:rPr>
              <a:t>Oppgave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4.22-</a:t>
            </a:r>
            <a:r>
              <a:rPr sz="2800" spc="-65" dirty="0">
                <a:latin typeface="Arial"/>
                <a:cs typeface="Arial"/>
              </a:rPr>
              <a:t>4.25</a:t>
            </a:r>
            <a:r>
              <a:rPr sz="2800" spc="-10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s.125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00" dirty="0"/>
              <a:t>Forsøk</a:t>
            </a:r>
          </a:p>
        </p:txBody>
      </p:sp>
      <p:sp>
        <p:nvSpPr>
          <p:cNvPr id="3" name="object 3"/>
          <p:cNvSpPr/>
          <p:nvPr/>
        </p:nvSpPr>
        <p:spPr>
          <a:xfrm>
            <a:off x="1158239" y="2176145"/>
            <a:ext cx="9989820" cy="9525"/>
          </a:xfrm>
          <a:custGeom>
            <a:avLst/>
            <a:gdLst/>
            <a:ahLst/>
            <a:cxnLst/>
            <a:rect l="l" t="t" r="r" b="b"/>
            <a:pathLst>
              <a:path w="9989820" h="9525">
                <a:moveTo>
                  <a:pt x="9989819" y="0"/>
                </a:moveTo>
                <a:lnTo>
                  <a:pt x="0" y="0"/>
                </a:lnTo>
                <a:lnTo>
                  <a:pt x="0" y="9143"/>
                </a:lnTo>
                <a:lnTo>
                  <a:pt x="9989819" y="9143"/>
                </a:lnTo>
                <a:lnTo>
                  <a:pt x="9989819" y="0"/>
                </a:lnTo>
                <a:close/>
              </a:path>
            </a:pathLst>
          </a:custGeom>
          <a:solidFill>
            <a:srgbClr val="4678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16939" y="1791969"/>
            <a:ext cx="10245725" cy="836294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241300" marR="5080" indent="-228600">
              <a:lnSpc>
                <a:spcPts val="3030"/>
              </a:lnSpc>
              <a:spcBef>
                <a:spcPts val="470"/>
              </a:spcBef>
              <a:buClr>
                <a:srgbClr val="000000"/>
              </a:buClr>
              <a:buChar char="•"/>
              <a:tabLst>
                <a:tab pos="241300" algn="l"/>
              </a:tabLst>
            </a:pPr>
            <a:r>
              <a:rPr sz="2800" spc="-10" dirty="0">
                <a:solidFill>
                  <a:srgbClr val="467885"/>
                </a:solidFill>
                <a:latin typeface="Arial"/>
                <a:cs typeface="Arial"/>
                <a:hlinkClick r:id="rId2"/>
              </a:rPr>
              <a:t>https://www.forskerfabrikken.no/eksperimenter/middels/fargerik-</a:t>
            </a:r>
            <a:r>
              <a:rPr sz="2800" spc="-10" dirty="0">
                <a:solidFill>
                  <a:srgbClr val="467885"/>
                </a:solidFill>
                <a:latin typeface="Arial"/>
                <a:cs typeface="Arial"/>
              </a:rPr>
              <a:t> </a:t>
            </a:r>
            <a:r>
              <a:rPr sz="2800" spc="-10" dirty="0">
                <a:solidFill>
                  <a:srgbClr val="467885"/>
                </a:solidFill>
                <a:latin typeface="Arial"/>
                <a:cs typeface="Arial"/>
                <a:hlinkClick r:id="rId2"/>
              </a:rPr>
              <a:t>rodkalsaft/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58239" y="2560192"/>
            <a:ext cx="1664335" cy="9525"/>
          </a:xfrm>
          <a:custGeom>
            <a:avLst/>
            <a:gdLst/>
            <a:ahLst/>
            <a:cxnLst/>
            <a:rect l="l" t="t" r="r" b="b"/>
            <a:pathLst>
              <a:path w="1664335" h="9525">
                <a:moveTo>
                  <a:pt x="1664208" y="0"/>
                </a:moveTo>
                <a:lnTo>
                  <a:pt x="0" y="0"/>
                </a:lnTo>
                <a:lnTo>
                  <a:pt x="0" y="9144"/>
                </a:lnTo>
                <a:lnTo>
                  <a:pt x="1664208" y="9144"/>
                </a:lnTo>
                <a:lnTo>
                  <a:pt x="1664208" y="0"/>
                </a:lnTo>
                <a:close/>
              </a:path>
            </a:pathLst>
          </a:custGeom>
          <a:solidFill>
            <a:srgbClr val="467885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1" spc="-355" dirty="0">
                <a:latin typeface="Arial"/>
                <a:cs typeface="Arial"/>
              </a:rPr>
              <a:t>Forsøk</a:t>
            </a:r>
          </a:p>
        </p:txBody>
      </p:sp>
      <p:sp>
        <p:nvSpPr>
          <p:cNvPr id="3" name="object 3"/>
          <p:cNvSpPr/>
          <p:nvPr/>
        </p:nvSpPr>
        <p:spPr>
          <a:xfrm>
            <a:off x="1158239" y="2176145"/>
            <a:ext cx="9979660" cy="9525"/>
          </a:xfrm>
          <a:custGeom>
            <a:avLst/>
            <a:gdLst/>
            <a:ahLst/>
            <a:cxnLst/>
            <a:rect l="l" t="t" r="r" b="b"/>
            <a:pathLst>
              <a:path w="9979660" h="9525">
                <a:moveTo>
                  <a:pt x="9979152" y="0"/>
                </a:moveTo>
                <a:lnTo>
                  <a:pt x="0" y="0"/>
                </a:lnTo>
                <a:lnTo>
                  <a:pt x="0" y="9143"/>
                </a:lnTo>
                <a:lnTo>
                  <a:pt x="9979152" y="9143"/>
                </a:lnTo>
                <a:lnTo>
                  <a:pt x="9979152" y="0"/>
                </a:lnTo>
                <a:close/>
              </a:path>
            </a:pathLst>
          </a:custGeom>
          <a:solidFill>
            <a:srgbClr val="4678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16939" y="1791969"/>
            <a:ext cx="10234930" cy="836294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241300" marR="5080" indent="-228600">
              <a:lnSpc>
                <a:spcPts val="3030"/>
              </a:lnSpc>
              <a:spcBef>
                <a:spcPts val="470"/>
              </a:spcBef>
              <a:buClr>
                <a:srgbClr val="000000"/>
              </a:buClr>
              <a:buChar char="•"/>
              <a:tabLst>
                <a:tab pos="241300" algn="l"/>
              </a:tabLst>
            </a:pPr>
            <a:r>
              <a:rPr sz="2800" spc="-10" dirty="0">
                <a:solidFill>
                  <a:srgbClr val="467885"/>
                </a:solidFill>
                <a:latin typeface="Arial"/>
                <a:cs typeface="Arial"/>
                <a:hlinkClick r:id="rId2"/>
              </a:rPr>
              <a:t>https://www.forskerfabrikken.no/eksperimenter/lett/vi-</a:t>
            </a:r>
            <a:r>
              <a:rPr sz="2800" spc="-55" dirty="0">
                <a:solidFill>
                  <a:srgbClr val="467885"/>
                </a:solidFill>
                <a:latin typeface="Arial"/>
                <a:cs typeface="Arial"/>
                <a:hlinkClick r:id="rId2"/>
              </a:rPr>
              <a:t>bruker-</a:t>
            </a:r>
            <a:r>
              <a:rPr sz="2800" spc="-25" dirty="0">
                <a:solidFill>
                  <a:srgbClr val="467885"/>
                </a:solidFill>
                <a:latin typeface="Arial"/>
                <a:cs typeface="Arial"/>
                <a:hlinkClick r:id="rId2"/>
              </a:rPr>
              <a:t>ph-</a:t>
            </a:r>
            <a:r>
              <a:rPr sz="2800" spc="-25" dirty="0">
                <a:solidFill>
                  <a:srgbClr val="467885"/>
                </a:solidFill>
                <a:latin typeface="Arial"/>
                <a:cs typeface="Arial"/>
              </a:rPr>
              <a:t> </a:t>
            </a:r>
            <a:r>
              <a:rPr sz="2800" spc="-10" dirty="0">
                <a:solidFill>
                  <a:srgbClr val="467885"/>
                </a:solidFill>
                <a:latin typeface="Arial"/>
                <a:cs typeface="Arial"/>
                <a:hlinkClick r:id="rId2"/>
              </a:rPr>
              <a:t>papir/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58239" y="2560192"/>
            <a:ext cx="913130" cy="9525"/>
          </a:xfrm>
          <a:custGeom>
            <a:avLst/>
            <a:gdLst/>
            <a:ahLst/>
            <a:cxnLst/>
            <a:rect l="l" t="t" r="r" b="b"/>
            <a:pathLst>
              <a:path w="913130" h="9525">
                <a:moveTo>
                  <a:pt x="912875" y="0"/>
                </a:moveTo>
                <a:lnTo>
                  <a:pt x="0" y="0"/>
                </a:lnTo>
                <a:lnTo>
                  <a:pt x="0" y="9144"/>
                </a:lnTo>
                <a:lnTo>
                  <a:pt x="912875" y="9144"/>
                </a:lnTo>
                <a:lnTo>
                  <a:pt x="912875" y="0"/>
                </a:lnTo>
                <a:close/>
              </a:path>
            </a:pathLst>
          </a:custGeom>
          <a:solidFill>
            <a:srgbClr val="467885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00" dirty="0"/>
              <a:t>Forsøk</a:t>
            </a:r>
          </a:p>
        </p:txBody>
      </p:sp>
      <p:sp>
        <p:nvSpPr>
          <p:cNvPr id="3" name="object 3"/>
          <p:cNvSpPr/>
          <p:nvPr/>
        </p:nvSpPr>
        <p:spPr>
          <a:xfrm>
            <a:off x="1158239" y="2176145"/>
            <a:ext cx="9309100" cy="9525"/>
          </a:xfrm>
          <a:custGeom>
            <a:avLst/>
            <a:gdLst/>
            <a:ahLst/>
            <a:cxnLst/>
            <a:rect l="l" t="t" r="r" b="b"/>
            <a:pathLst>
              <a:path w="9309100" h="9525">
                <a:moveTo>
                  <a:pt x="9308591" y="0"/>
                </a:moveTo>
                <a:lnTo>
                  <a:pt x="0" y="0"/>
                </a:lnTo>
                <a:lnTo>
                  <a:pt x="0" y="9143"/>
                </a:lnTo>
                <a:lnTo>
                  <a:pt x="9308591" y="9143"/>
                </a:lnTo>
                <a:lnTo>
                  <a:pt x="9308591" y="0"/>
                </a:lnTo>
                <a:close/>
              </a:path>
            </a:pathLst>
          </a:custGeom>
          <a:solidFill>
            <a:srgbClr val="4678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58239" y="2560192"/>
            <a:ext cx="3572510" cy="9525"/>
          </a:xfrm>
          <a:custGeom>
            <a:avLst/>
            <a:gdLst/>
            <a:ahLst/>
            <a:cxnLst/>
            <a:rect l="l" t="t" r="r" b="b"/>
            <a:pathLst>
              <a:path w="3572510" h="9525">
                <a:moveTo>
                  <a:pt x="3572256" y="0"/>
                </a:moveTo>
                <a:lnTo>
                  <a:pt x="0" y="0"/>
                </a:lnTo>
                <a:lnTo>
                  <a:pt x="0" y="9144"/>
                </a:lnTo>
                <a:lnTo>
                  <a:pt x="3572256" y="9144"/>
                </a:lnTo>
                <a:lnTo>
                  <a:pt x="3572256" y="0"/>
                </a:lnTo>
                <a:close/>
              </a:path>
            </a:pathLst>
          </a:custGeom>
          <a:solidFill>
            <a:srgbClr val="4678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916939" y="1791969"/>
            <a:ext cx="9564370" cy="836294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241300" marR="5080" indent="-228600">
              <a:lnSpc>
                <a:spcPts val="3030"/>
              </a:lnSpc>
              <a:spcBef>
                <a:spcPts val="470"/>
              </a:spcBef>
              <a:buClr>
                <a:srgbClr val="000000"/>
              </a:buClr>
              <a:buChar char="•"/>
              <a:tabLst>
                <a:tab pos="241300" algn="l"/>
              </a:tabLst>
            </a:pPr>
            <a:r>
              <a:rPr sz="2800" spc="-10" dirty="0">
                <a:solidFill>
                  <a:srgbClr val="467885"/>
                </a:solidFill>
                <a:latin typeface="Arial"/>
                <a:cs typeface="Arial"/>
                <a:hlinkClick r:id="rId2"/>
              </a:rPr>
              <a:t>https://www.forskerfabrikken.no/eksperimenter/lett/kjemisk-</a:t>
            </a:r>
            <a:r>
              <a:rPr sz="2800" spc="-10" dirty="0">
                <a:solidFill>
                  <a:srgbClr val="467885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467885"/>
                </a:solidFill>
                <a:latin typeface="Arial"/>
                <a:cs typeface="Arial"/>
                <a:hlinkClick r:id="rId2"/>
              </a:rPr>
              <a:t>maleri-</a:t>
            </a:r>
            <a:r>
              <a:rPr sz="2800" spc="-10" dirty="0">
                <a:solidFill>
                  <a:srgbClr val="467885"/>
                </a:solidFill>
                <a:latin typeface="Arial"/>
                <a:cs typeface="Arial"/>
                <a:hlinkClick r:id="rId2"/>
              </a:rPr>
              <a:t>med-rodkalsaft/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60" dirty="0"/>
              <a:t>Skriv</a:t>
            </a:r>
            <a:r>
              <a:rPr spc="-350" dirty="0"/>
              <a:t> </a:t>
            </a:r>
            <a:r>
              <a:rPr spc="-165" dirty="0"/>
              <a:t>rapport</a:t>
            </a:r>
            <a:r>
              <a:rPr spc="-335" dirty="0"/>
              <a:t> </a:t>
            </a:r>
            <a:r>
              <a:rPr spc="-180" dirty="0"/>
              <a:t>s.131</a:t>
            </a:r>
            <a:r>
              <a:rPr spc="-330" dirty="0"/>
              <a:t> </a:t>
            </a:r>
            <a:r>
              <a:rPr spc="-65" dirty="0"/>
              <a:t>4-</a:t>
            </a:r>
            <a:r>
              <a:rPr spc="-370" dirty="0"/>
              <a:t>D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5155"/>
            <a:ext cx="6534784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35" dirty="0"/>
              <a:t>Er</a:t>
            </a:r>
            <a:r>
              <a:rPr spc="-345" dirty="0"/>
              <a:t> </a:t>
            </a:r>
            <a:r>
              <a:rPr spc="-250" dirty="0"/>
              <a:t>løsningen</a:t>
            </a:r>
            <a:r>
              <a:rPr spc="-345" dirty="0"/>
              <a:t> </a:t>
            </a:r>
            <a:r>
              <a:rPr spc="-170" dirty="0"/>
              <a:t>sur</a:t>
            </a:r>
            <a:r>
              <a:rPr spc="-340" dirty="0"/>
              <a:t> </a:t>
            </a:r>
            <a:r>
              <a:rPr spc="-114" dirty="0"/>
              <a:t>eller</a:t>
            </a:r>
            <a:r>
              <a:rPr spc="-335" dirty="0"/>
              <a:t> </a:t>
            </a:r>
            <a:r>
              <a:rPr spc="-155" dirty="0"/>
              <a:t>basisk?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10321925" cy="3861435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2800" spc="-110" dirty="0">
                <a:latin typeface="Arial"/>
                <a:cs typeface="Arial"/>
              </a:rPr>
              <a:t>For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å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finne</a:t>
            </a:r>
            <a:r>
              <a:rPr sz="2800" spc="-190" dirty="0">
                <a:latin typeface="Arial"/>
                <a:cs typeface="Arial"/>
              </a:rPr>
              <a:t> </a:t>
            </a:r>
            <a:r>
              <a:rPr sz="2800" spc="55" dirty="0">
                <a:latin typeface="Arial"/>
                <a:cs typeface="Arial"/>
              </a:rPr>
              <a:t>ut</a:t>
            </a:r>
            <a:r>
              <a:rPr sz="2800" spc="-195" dirty="0">
                <a:latin typeface="Arial"/>
                <a:cs typeface="Arial"/>
              </a:rPr>
              <a:t> </a:t>
            </a:r>
            <a:r>
              <a:rPr sz="2800" spc="-114" dirty="0">
                <a:latin typeface="Arial"/>
                <a:cs typeface="Arial"/>
              </a:rPr>
              <a:t>av</a:t>
            </a:r>
            <a:r>
              <a:rPr sz="2800" spc="-19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dette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bruker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vi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65"/>
              </a:spcBef>
            </a:pPr>
            <a:r>
              <a:rPr sz="2800" b="1" spc="-100" dirty="0">
                <a:latin typeface="Arial"/>
                <a:cs typeface="Arial"/>
              </a:rPr>
              <a:t>syre-</a:t>
            </a:r>
            <a:r>
              <a:rPr sz="2800" b="1" spc="-55" dirty="0">
                <a:latin typeface="Arial"/>
                <a:cs typeface="Arial"/>
              </a:rPr>
              <a:t>base-</a:t>
            </a:r>
            <a:r>
              <a:rPr sz="2800" b="1" spc="-10" dirty="0">
                <a:latin typeface="Arial"/>
                <a:cs typeface="Arial"/>
              </a:rPr>
              <a:t>indikator</a:t>
            </a:r>
            <a:endParaRPr sz="2800">
              <a:latin typeface="Arial"/>
              <a:cs typeface="Arial"/>
            </a:endParaRPr>
          </a:p>
          <a:p>
            <a:pPr marL="241300" marR="473709" indent="-228600">
              <a:lnSpc>
                <a:spcPts val="3020"/>
              </a:lnSpc>
              <a:spcBef>
                <a:spcPts val="1055"/>
              </a:spcBef>
              <a:buChar char="•"/>
              <a:tabLst>
                <a:tab pos="241300" algn="l"/>
              </a:tabLst>
            </a:pPr>
            <a:r>
              <a:rPr sz="2800" spc="-50" dirty="0">
                <a:latin typeface="Arial"/>
                <a:cs typeface="Arial"/>
              </a:rPr>
              <a:t>har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fager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som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95" dirty="0">
                <a:latin typeface="Arial"/>
                <a:cs typeface="Arial"/>
              </a:rPr>
              <a:t>avhenger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av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om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indikatoren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blir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blandet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med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noe </a:t>
            </a:r>
            <a:r>
              <a:rPr sz="2800" dirty="0">
                <a:latin typeface="Arial"/>
                <a:cs typeface="Arial"/>
              </a:rPr>
              <a:t>surt,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35" dirty="0">
                <a:latin typeface="Arial"/>
                <a:cs typeface="Arial"/>
              </a:rPr>
              <a:t>nøytralt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eller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basisk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Char char="•"/>
            </a:pP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spc="-55" dirty="0">
                <a:latin typeface="Arial"/>
                <a:cs typeface="Arial"/>
              </a:rPr>
              <a:t>Eksempel: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blåveis</a:t>
            </a:r>
            <a:endParaRPr sz="2800">
              <a:latin typeface="Arial"/>
              <a:cs typeface="Arial"/>
            </a:endParaRPr>
          </a:p>
          <a:p>
            <a:pPr marL="241300" marR="5080" indent="-228600">
              <a:lnSpc>
                <a:spcPts val="3030"/>
              </a:lnSpc>
              <a:spcBef>
                <a:spcPts val="1045"/>
              </a:spcBef>
              <a:buChar char="•"/>
              <a:tabLst>
                <a:tab pos="241300" algn="l"/>
              </a:tabLst>
            </a:pPr>
            <a:r>
              <a:rPr sz="2800" spc="-30" dirty="0">
                <a:latin typeface="Arial"/>
                <a:cs typeface="Arial"/>
              </a:rPr>
              <a:t>Inneholder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fargestoffer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som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endrer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95" dirty="0">
                <a:latin typeface="Arial"/>
                <a:cs typeface="Arial"/>
              </a:rPr>
              <a:t>farge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95" dirty="0">
                <a:latin typeface="Arial"/>
                <a:cs typeface="Arial"/>
              </a:rPr>
              <a:t>avhengig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14" dirty="0">
                <a:latin typeface="Arial"/>
                <a:cs typeface="Arial"/>
              </a:rPr>
              <a:t>av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surhetsgrad</a:t>
            </a:r>
            <a:r>
              <a:rPr sz="2800" spc="-11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i </a:t>
            </a:r>
            <a:r>
              <a:rPr sz="2800" spc="-10" dirty="0">
                <a:latin typeface="Arial"/>
                <a:cs typeface="Arial"/>
              </a:rPr>
              <a:t>jordsmonnet.</a:t>
            </a:r>
            <a:r>
              <a:rPr sz="2800" spc="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(lilla-</a:t>
            </a:r>
            <a:r>
              <a:rPr sz="2800" spc="-10" dirty="0">
                <a:latin typeface="Arial"/>
                <a:cs typeface="Arial"/>
              </a:rPr>
              <a:t>rosa)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85" dirty="0"/>
              <a:t>Indikatorer</a:t>
            </a:r>
            <a:r>
              <a:rPr spc="-330" dirty="0"/>
              <a:t> </a:t>
            </a:r>
            <a:r>
              <a:rPr spc="-240" dirty="0"/>
              <a:t>på</a:t>
            </a:r>
            <a:r>
              <a:rPr spc="-325" dirty="0"/>
              <a:t> </a:t>
            </a:r>
            <a:r>
              <a:rPr spc="-145" dirty="0"/>
              <a:t>laboratoriet:</a:t>
            </a:r>
            <a:r>
              <a:rPr spc="-325" dirty="0"/>
              <a:t> </a:t>
            </a:r>
            <a:r>
              <a:rPr spc="-180" dirty="0"/>
              <a:t>lakmus</a:t>
            </a:r>
            <a:r>
              <a:rPr spc="-325" dirty="0"/>
              <a:t> </a:t>
            </a:r>
            <a:r>
              <a:rPr spc="-365" dirty="0"/>
              <a:t>og</a:t>
            </a:r>
            <a:r>
              <a:rPr spc="-330" dirty="0"/>
              <a:t> </a:t>
            </a:r>
            <a:r>
              <a:rPr spc="-535" dirty="0"/>
              <a:t>BTB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9425305" cy="2964815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2800" spc="-50" dirty="0">
                <a:latin typeface="Arial"/>
                <a:cs typeface="Arial"/>
              </a:rPr>
              <a:t>Lakmus:</a:t>
            </a:r>
            <a:r>
              <a:rPr sz="2800" spc="-9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framstilt</a:t>
            </a:r>
            <a:r>
              <a:rPr sz="2800" spc="-120" dirty="0">
                <a:latin typeface="Arial"/>
                <a:cs typeface="Arial"/>
              </a:rPr>
              <a:t> </a:t>
            </a:r>
            <a:r>
              <a:rPr sz="2800" spc="-130" dirty="0">
                <a:latin typeface="Arial"/>
                <a:cs typeface="Arial"/>
              </a:rPr>
              <a:t>av</a:t>
            </a:r>
            <a:r>
              <a:rPr sz="2800" spc="-114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lav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•"/>
              <a:tabLst>
                <a:tab pos="241300" algn="l"/>
              </a:tabLst>
            </a:pPr>
            <a:r>
              <a:rPr sz="2800" spc="-10" dirty="0">
                <a:latin typeface="Arial"/>
                <a:cs typeface="Arial"/>
              </a:rPr>
              <a:t>Blir</a:t>
            </a:r>
            <a:r>
              <a:rPr sz="2800" spc="-19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rødt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sure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løsninger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25" dirty="0">
                <a:latin typeface="Arial"/>
                <a:cs typeface="Arial"/>
              </a:rPr>
              <a:t>og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50" dirty="0">
                <a:latin typeface="Arial"/>
                <a:cs typeface="Arial"/>
              </a:rPr>
              <a:t>blått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basiske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løsninger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Font typeface="Arial"/>
              <a:buChar char="•"/>
            </a:pPr>
            <a:endParaRPr sz="4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spc="-220" dirty="0">
                <a:latin typeface="Arial"/>
                <a:cs typeface="Arial"/>
              </a:rPr>
              <a:t>BTB: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en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væske</a:t>
            </a:r>
            <a:endParaRPr sz="2800">
              <a:latin typeface="Arial"/>
              <a:cs typeface="Arial"/>
            </a:endParaRPr>
          </a:p>
          <a:p>
            <a:pPr marL="241300" marR="5080" indent="-228600">
              <a:lnSpc>
                <a:spcPts val="3020"/>
              </a:lnSpc>
              <a:spcBef>
                <a:spcPts val="1045"/>
              </a:spcBef>
              <a:buChar char="•"/>
              <a:tabLst>
                <a:tab pos="241300" algn="l"/>
              </a:tabLst>
            </a:pPr>
            <a:r>
              <a:rPr sz="2800" spc="-130" dirty="0">
                <a:latin typeface="Arial"/>
                <a:cs typeface="Arial"/>
              </a:rPr>
              <a:t>Farger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sure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løsninger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røde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og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basiske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løsninger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blå.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Nøytrale </a:t>
            </a:r>
            <a:r>
              <a:rPr sz="2800" spc="-55" dirty="0">
                <a:latin typeface="Arial"/>
                <a:cs typeface="Arial"/>
              </a:rPr>
              <a:t>løsninger</a:t>
            </a:r>
            <a:r>
              <a:rPr sz="2800" spc="-12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blir</a:t>
            </a:r>
            <a:r>
              <a:rPr sz="2800" spc="-120" dirty="0">
                <a:latin typeface="Arial"/>
                <a:cs typeface="Arial"/>
              </a:rPr>
              <a:t> </a:t>
            </a:r>
            <a:r>
              <a:rPr sz="2800" spc="-65" dirty="0">
                <a:latin typeface="Arial"/>
                <a:cs typeface="Arial"/>
              </a:rPr>
              <a:t>farget</a:t>
            </a:r>
            <a:r>
              <a:rPr sz="2800" spc="-11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grønn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65" dirty="0"/>
              <a:t>Sukkervann,</a:t>
            </a:r>
            <a:r>
              <a:rPr spc="-395" dirty="0"/>
              <a:t> </a:t>
            </a:r>
            <a:r>
              <a:rPr spc="-90" dirty="0"/>
              <a:t>saft</a:t>
            </a:r>
            <a:r>
              <a:rPr spc="-370" dirty="0"/>
              <a:t> </a:t>
            </a:r>
            <a:r>
              <a:rPr spc="-355" dirty="0"/>
              <a:t>og </a:t>
            </a:r>
            <a:r>
              <a:rPr spc="-235" dirty="0"/>
              <a:t>andre</a:t>
            </a:r>
            <a:r>
              <a:rPr spc="-355" dirty="0"/>
              <a:t> </a:t>
            </a:r>
            <a:r>
              <a:rPr spc="-190" dirty="0"/>
              <a:t>løsninger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64920" y="2117877"/>
            <a:ext cx="8007273" cy="3978275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243685" y="1659382"/>
            <a:ext cx="44589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75" dirty="0">
                <a:latin typeface="Arial"/>
                <a:cs typeface="Arial"/>
              </a:rPr>
              <a:t>Svak,</a:t>
            </a:r>
            <a:r>
              <a:rPr sz="1800" spc="-70" dirty="0">
                <a:latin typeface="Arial"/>
                <a:cs typeface="Arial"/>
              </a:rPr>
              <a:t> </a:t>
            </a:r>
            <a:r>
              <a:rPr sz="1800" spc="-40" dirty="0">
                <a:latin typeface="Arial"/>
                <a:cs typeface="Arial"/>
              </a:rPr>
              <a:t>sterkere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spc="-75" dirty="0">
                <a:latin typeface="Arial"/>
                <a:cs typeface="Arial"/>
              </a:rPr>
              <a:t>(høyere</a:t>
            </a:r>
            <a:r>
              <a:rPr sz="1800" spc="-85" dirty="0">
                <a:latin typeface="Arial"/>
                <a:cs typeface="Arial"/>
              </a:rPr>
              <a:t> </a:t>
            </a:r>
            <a:r>
              <a:rPr sz="1800" spc="-30" dirty="0">
                <a:latin typeface="Arial"/>
                <a:cs typeface="Arial"/>
              </a:rPr>
              <a:t>konsentrasjon),</a:t>
            </a:r>
            <a:r>
              <a:rPr sz="1800" spc="-120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mettet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5" name="Picture 4" descr="generated_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000" y="0"/>
            <a:ext cx="6858000" cy="6858000"/>
          </a:xfrm>
          <a:prstGeom prst="rect">
            <a:avLst/>
          </a:prstGeom>
        </p:spPr>
      </p:pic>
      <p:pic>
        <p:nvPicPr>
          <p:cNvPr id="6" name="Picture 5" descr="Clipboard 19. mars 2025, 19-bakgrunn fjernet.5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20" dirty="0"/>
              <a:t>Surhetsgrad/PH-</a:t>
            </a:r>
            <a:r>
              <a:rPr spc="-150" dirty="0"/>
              <a:t>verdi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91969"/>
            <a:ext cx="809370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5" dirty="0">
                <a:latin typeface="Arial"/>
                <a:cs typeface="Arial"/>
              </a:rPr>
              <a:t>Hvilke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00" dirty="0">
                <a:latin typeface="Arial"/>
                <a:cs typeface="Arial"/>
              </a:rPr>
              <a:t>farge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en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løsning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får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når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du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tilsetter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en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indikator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69516" y="2272664"/>
            <a:ext cx="7125716" cy="422021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00" dirty="0"/>
              <a:t>Rødkål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9889490" cy="143129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2800" spc="-55" dirty="0">
                <a:latin typeface="Arial"/>
                <a:cs typeface="Arial"/>
              </a:rPr>
              <a:t>Har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et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fargestoff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som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gjør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at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65" dirty="0">
                <a:latin typeface="Arial"/>
                <a:cs typeface="Arial"/>
              </a:rPr>
              <a:t>vi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kan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se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surhetsgraden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andre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stoff.</a:t>
            </a:r>
            <a:endParaRPr sz="2800">
              <a:latin typeface="Arial"/>
              <a:cs typeface="Arial"/>
            </a:endParaRPr>
          </a:p>
          <a:p>
            <a:pPr marL="241300" marR="390525" indent="-228600">
              <a:lnSpc>
                <a:spcPts val="3020"/>
              </a:lnSpc>
              <a:spcBef>
                <a:spcPts val="1050"/>
              </a:spcBef>
              <a:buChar char="•"/>
              <a:tabLst>
                <a:tab pos="241300" algn="l"/>
              </a:tabLst>
            </a:pPr>
            <a:r>
              <a:rPr sz="2800" spc="-45" dirty="0">
                <a:latin typeface="Arial"/>
                <a:cs typeface="Arial"/>
              </a:rPr>
              <a:t>Tilsettes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rødkålsaft,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endres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fargen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løsningen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slik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at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vi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65" dirty="0">
                <a:latin typeface="Arial"/>
                <a:cs typeface="Arial"/>
              </a:rPr>
              <a:t>kan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se </a:t>
            </a:r>
            <a:r>
              <a:rPr sz="2800" spc="-50" dirty="0">
                <a:latin typeface="Arial"/>
                <a:cs typeface="Arial"/>
              </a:rPr>
              <a:t>hvilken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114" dirty="0">
                <a:latin typeface="Arial"/>
                <a:cs typeface="Arial"/>
              </a:rPr>
              <a:t>PH-</a:t>
            </a:r>
            <a:r>
              <a:rPr sz="2800" spc="-60" dirty="0">
                <a:latin typeface="Arial"/>
                <a:cs typeface="Arial"/>
              </a:rPr>
              <a:t>verdi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løsningen</a:t>
            </a:r>
            <a:r>
              <a:rPr sz="2800" spc="-130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har.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64630" y="2977642"/>
            <a:ext cx="3772408" cy="3334258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068" y="681318"/>
            <a:ext cx="10261956" cy="5482678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1707159"/>
            <a:ext cx="9322435" cy="207010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60"/>
              </a:spcBef>
              <a:buChar char="•"/>
              <a:tabLst>
                <a:tab pos="241300" algn="l"/>
              </a:tabLst>
            </a:pPr>
            <a:r>
              <a:rPr sz="2800" spc="-110" dirty="0">
                <a:latin typeface="Arial"/>
                <a:cs typeface="Arial"/>
              </a:rPr>
              <a:t>PH-</a:t>
            </a:r>
            <a:r>
              <a:rPr sz="2800" spc="-60" dirty="0">
                <a:latin typeface="Arial"/>
                <a:cs typeface="Arial"/>
              </a:rPr>
              <a:t>verdi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155" dirty="0">
                <a:latin typeface="Arial"/>
                <a:cs typeface="Arial"/>
              </a:rPr>
              <a:t>= </a:t>
            </a:r>
            <a:r>
              <a:rPr sz="2800" dirty="0">
                <a:latin typeface="Arial"/>
                <a:cs typeface="Arial"/>
              </a:rPr>
              <a:t>et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mål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for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surhetsgrad</a:t>
            </a:r>
            <a:r>
              <a:rPr sz="2800" spc="-12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en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løsning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•"/>
              <a:tabLst>
                <a:tab pos="241300" algn="l"/>
              </a:tabLst>
            </a:pPr>
            <a:r>
              <a:rPr sz="2800" spc="-110" dirty="0">
                <a:latin typeface="Arial"/>
                <a:cs typeface="Arial"/>
              </a:rPr>
              <a:t>PH-</a:t>
            </a:r>
            <a:r>
              <a:rPr sz="2800" spc="-55" dirty="0">
                <a:latin typeface="Arial"/>
                <a:cs typeface="Arial"/>
              </a:rPr>
              <a:t>skalaen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105" dirty="0">
                <a:latin typeface="Arial"/>
                <a:cs typeface="Arial"/>
              </a:rPr>
              <a:t>går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fra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45" dirty="0">
                <a:latin typeface="Arial"/>
                <a:cs typeface="Arial"/>
              </a:rPr>
              <a:t>0-</a:t>
            </a:r>
            <a:r>
              <a:rPr sz="2800" spc="-25" dirty="0">
                <a:latin typeface="Arial"/>
                <a:cs typeface="Arial"/>
              </a:rPr>
              <a:t>14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70"/>
              </a:spcBef>
              <a:buChar char="•"/>
              <a:tabLst>
                <a:tab pos="241300" algn="l"/>
              </a:tabLst>
            </a:pPr>
            <a:r>
              <a:rPr sz="2800" spc="-110" dirty="0">
                <a:latin typeface="Arial"/>
                <a:cs typeface="Arial"/>
              </a:rPr>
              <a:t>For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hvert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trinn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70" dirty="0">
                <a:latin typeface="Arial"/>
                <a:cs typeface="Arial"/>
              </a:rPr>
              <a:t>nedover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på</a:t>
            </a:r>
            <a:r>
              <a:rPr sz="2800" spc="-14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skalaen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blir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løsningen</a:t>
            </a:r>
            <a:r>
              <a:rPr sz="2800" spc="-125" dirty="0">
                <a:latin typeface="Arial"/>
                <a:cs typeface="Arial"/>
              </a:rPr>
              <a:t> </a:t>
            </a:r>
            <a:r>
              <a:rPr sz="2800" spc="-114" dirty="0">
                <a:latin typeface="Arial"/>
                <a:cs typeface="Arial"/>
              </a:rPr>
              <a:t>10x</a:t>
            </a:r>
            <a:r>
              <a:rPr sz="2800" spc="-12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surere!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0"/>
              </a:spcBef>
              <a:buChar char="•"/>
              <a:tabLst>
                <a:tab pos="241300" algn="l"/>
              </a:tabLst>
            </a:pPr>
            <a:r>
              <a:rPr sz="2800" spc="-25" dirty="0">
                <a:latin typeface="Arial"/>
                <a:cs typeface="Arial"/>
              </a:rPr>
              <a:t>Indikatorer:</a:t>
            </a:r>
            <a:r>
              <a:rPr sz="2800" spc="-120" dirty="0">
                <a:latin typeface="Arial"/>
                <a:cs typeface="Arial"/>
              </a:rPr>
              <a:t> PH-</a:t>
            </a:r>
            <a:r>
              <a:rPr sz="2800" spc="-45" dirty="0">
                <a:latin typeface="Arial"/>
                <a:cs typeface="Arial"/>
              </a:rPr>
              <a:t>papir,</a:t>
            </a:r>
            <a:r>
              <a:rPr sz="2800" spc="-114" dirty="0">
                <a:latin typeface="Arial"/>
                <a:cs typeface="Arial"/>
              </a:rPr>
              <a:t> </a:t>
            </a:r>
            <a:r>
              <a:rPr sz="2800" spc="-20" dirty="0">
                <a:latin typeface="Arial"/>
                <a:cs typeface="Arial"/>
              </a:rPr>
              <a:t>elektronisk</a:t>
            </a:r>
            <a:r>
              <a:rPr sz="2800" spc="-125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PH-</a:t>
            </a:r>
            <a:r>
              <a:rPr sz="2800" spc="-10" dirty="0">
                <a:latin typeface="Arial"/>
                <a:cs typeface="Arial"/>
              </a:rPr>
              <a:t>meter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1707159"/>
            <a:ext cx="4965065" cy="1047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9700"/>
              </a:lnSpc>
              <a:spcBef>
                <a:spcPts val="100"/>
              </a:spcBef>
            </a:pPr>
            <a:r>
              <a:rPr sz="2800" spc="-95" dirty="0"/>
              <a:t>Gjør</a:t>
            </a:r>
            <a:r>
              <a:rPr sz="2800" spc="-170" dirty="0"/>
              <a:t> </a:t>
            </a:r>
            <a:r>
              <a:rPr sz="2800" spc="-95" dirty="0"/>
              <a:t>oppgave</a:t>
            </a:r>
            <a:r>
              <a:rPr sz="2800" spc="-150" dirty="0"/>
              <a:t> </a:t>
            </a:r>
            <a:r>
              <a:rPr sz="2800" spc="-50" dirty="0"/>
              <a:t>4.32-</a:t>
            </a:r>
            <a:r>
              <a:rPr sz="2800" spc="-65" dirty="0"/>
              <a:t>4.37</a:t>
            </a:r>
            <a:r>
              <a:rPr sz="2800" spc="-120" dirty="0"/>
              <a:t> </a:t>
            </a:r>
            <a:r>
              <a:rPr sz="2800" spc="-40" dirty="0"/>
              <a:t>på</a:t>
            </a:r>
            <a:r>
              <a:rPr sz="2800" spc="-155" dirty="0"/>
              <a:t> </a:t>
            </a:r>
            <a:r>
              <a:rPr sz="2800" spc="-10" dirty="0"/>
              <a:t>s.126 </a:t>
            </a:r>
            <a:r>
              <a:rPr sz="2800" spc="-105" dirty="0"/>
              <a:t>Les</a:t>
            </a:r>
            <a:r>
              <a:rPr sz="2800" spc="-114" dirty="0"/>
              <a:t> </a:t>
            </a:r>
            <a:r>
              <a:rPr sz="2800" spc="-95" dirty="0"/>
              <a:t>s.117-</a:t>
            </a:r>
            <a:r>
              <a:rPr sz="2800" spc="-20" dirty="0"/>
              <a:t>120.</a:t>
            </a:r>
            <a:endParaRPr sz="2800"/>
          </a:p>
        </p:txBody>
      </p:sp>
      <p:sp>
        <p:nvSpPr>
          <p:cNvPr id="3" name="object 3"/>
          <p:cNvSpPr txBox="1"/>
          <p:nvPr/>
        </p:nvSpPr>
        <p:spPr>
          <a:xfrm>
            <a:off x="916939" y="2814954"/>
            <a:ext cx="61779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50" dirty="0">
                <a:latin typeface="Arial"/>
                <a:cs typeface="Arial"/>
              </a:rPr>
              <a:t>Lag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quizlet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med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80" dirty="0">
                <a:latin typeface="Arial"/>
                <a:cs typeface="Arial"/>
              </a:rPr>
              <a:t>begrepene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40" dirty="0">
                <a:latin typeface="Arial"/>
                <a:cs typeface="Arial"/>
              </a:rPr>
              <a:t>på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90" dirty="0">
                <a:latin typeface="Arial"/>
                <a:cs typeface="Arial"/>
              </a:rPr>
              <a:t>s.122-</a:t>
            </a:r>
            <a:r>
              <a:rPr sz="2800" spc="-25" dirty="0">
                <a:latin typeface="Arial"/>
                <a:cs typeface="Arial"/>
              </a:rPr>
              <a:t>123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5155"/>
            <a:ext cx="706945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85" dirty="0"/>
              <a:t>Gå</a:t>
            </a:r>
            <a:r>
              <a:rPr spc="-330" dirty="0"/>
              <a:t> </a:t>
            </a:r>
            <a:r>
              <a:rPr spc="-225" dirty="0"/>
              <a:t>gjennom</a:t>
            </a:r>
            <a:r>
              <a:rPr spc="-335" dirty="0"/>
              <a:t> </a:t>
            </a:r>
            <a:r>
              <a:rPr spc="-204" dirty="0"/>
              <a:t>leksene:</a:t>
            </a:r>
            <a:r>
              <a:rPr spc="-310" dirty="0"/>
              <a:t> </a:t>
            </a:r>
            <a:r>
              <a:rPr spc="-120" dirty="0"/>
              <a:t>4.32-</a:t>
            </a:r>
            <a:r>
              <a:rPr spc="-90" dirty="0"/>
              <a:t>4.37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5155"/>
            <a:ext cx="476186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15" dirty="0"/>
              <a:t>Når</a:t>
            </a:r>
            <a:r>
              <a:rPr spc="-345" dirty="0"/>
              <a:t> </a:t>
            </a:r>
            <a:r>
              <a:rPr spc="-254" dirty="0"/>
              <a:t>nedbøren</a:t>
            </a:r>
            <a:r>
              <a:rPr spc="-350" dirty="0"/>
              <a:t> </a:t>
            </a:r>
            <a:r>
              <a:rPr spc="-70" dirty="0"/>
              <a:t>blir</a:t>
            </a:r>
            <a:r>
              <a:rPr spc="-335" dirty="0"/>
              <a:t> </a:t>
            </a:r>
            <a:r>
              <a:rPr spc="-85" dirty="0"/>
              <a:t>sur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Char char="•"/>
              <a:tabLst>
                <a:tab pos="241300" algn="l"/>
              </a:tabLst>
            </a:pPr>
            <a:r>
              <a:rPr dirty="0"/>
              <a:t>Helt</a:t>
            </a:r>
            <a:r>
              <a:rPr spc="-180" dirty="0"/>
              <a:t> </a:t>
            </a:r>
            <a:r>
              <a:rPr spc="-10" dirty="0"/>
              <a:t>rent</a:t>
            </a:r>
            <a:r>
              <a:rPr spc="-170" dirty="0"/>
              <a:t> </a:t>
            </a:r>
            <a:r>
              <a:rPr spc="-85" dirty="0"/>
              <a:t>vann</a:t>
            </a:r>
            <a:r>
              <a:rPr spc="-170" dirty="0"/>
              <a:t> </a:t>
            </a:r>
            <a:r>
              <a:rPr spc="-155" dirty="0"/>
              <a:t>=</a:t>
            </a:r>
            <a:r>
              <a:rPr spc="-165" dirty="0"/>
              <a:t> </a:t>
            </a:r>
            <a:r>
              <a:rPr spc="-35" dirty="0"/>
              <a:t>nøytralt</a:t>
            </a:r>
            <a:r>
              <a:rPr spc="-180" dirty="0"/>
              <a:t> </a:t>
            </a:r>
            <a:r>
              <a:rPr spc="-150" dirty="0"/>
              <a:t>= </a:t>
            </a:r>
            <a:r>
              <a:rPr spc="-120" dirty="0"/>
              <a:t>PH-</a:t>
            </a:r>
            <a:r>
              <a:rPr spc="-60" dirty="0"/>
              <a:t>verdi</a:t>
            </a:r>
            <a:r>
              <a:rPr spc="-175" dirty="0"/>
              <a:t> </a:t>
            </a:r>
            <a:r>
              <a:rPr spc="-40" dirty="0"/>
              <a:t>på</a:t>
            </a:r>
            <a:r>
              <a:rPr spc="-160" dirty="0"/>
              <a:t> </a:t>
            </a:r>
            <a:r>
              <a:rPr spc="-50" dirty="0"/>
              <a:t>7</a:t>
            </a:r>
          </a:p>
          <a:p>
            <a:pPr>
              <a:lnSpc>
                <a:spcPct val="100000"/>
              </a:lnSpc>
              <a:spcBef>
                <a:spcPts val="35"/>
              </a:spcBef>
              <a:buFont typeface="Arial"/>
              <a:buChar char="•"/>
            </a:pPr>
            <a:endParaRPr sz="4050"/>
          </a:p>
          <a:p>
            <a:pPr marL="241300" indent="-228600">
              <a:lnSpc>
                <a:spcPct val="100000"/>
              </a:lnSpc>
              <a:buChar char="•"/>
              <a:tabLst>
                <a:tab pos="241300" algn="l"/>
              </a:tabLst>
            </a:pPr>
            <a:r>
              <a:rPr spc="-130" dirty="0"/>
              <a:t>Regnvann</a:t>
            </a:r>
            <a:r>
              <a:rPr spc="-170" dirty="0"/>
              <a:t> </a:t>
            </a:r>
            <a:r>
              <a:rPr spc="-155" dirty="0"/>
              <a:t>=</a:t>
            </a:r>
            <a:r>
              <a:rPr spc="-180" dirty="0"/>
              <a:t> </a:t>
            </a:r>
            <a:r>
              <a:rPr spc="-114" dirty="0"/>
              <a:t>PH-</a:t>
            </a:r>
            <a:r>
              <a:rPr spc="-50" dirty="0"/>
              <a:t>verdi</a:t>
            </a:r>
            <a:r>
              <a:rPr spc="-190" dirty="0"/>
              <a:t> </a:t>
            </a:r>
            <a:r>
              <a:rPr spc="-40" dirty="0"/>
              <a:t>på</a:t>
            </a:r>
            <a:r>
              <a:rPr spc="-180" dirty="0"/>
              <a:t> </a:t>
            </a:r>
            <a:r>
              <a:rPr spc="-45" dirty="0"/>
              <a:t>5,6</a:t>
            </a:r>
            <a:r>
              <a:rPr spc="-170" dirty="0"/>
              <a:t> </a:t>
            </a:r>
            <a:r>
              <a:rPr spc="-155" dirty="0"/>
              <a:t>=</a:t>
            </a:r>
            <a:r>
              <a:rPr spc="-195" dirty="0"/>
              <a:t> </a:t>
            </a:r>
            <a:r>
              <a:rPr spc="95" dirty="0"/>
              <a:t>litt</a:t>
            </a:r>
            <a:r>
              <a:rPr spc="-195" dirty="0"/>
              <a:t> </a:t>
            </a:r>
            <a:r>
              <a:rPr spc="-20" dirty="0"/>
              <a:t>surt</a:t>
            </a:r>
          </a:p>
          <a:p>
            <a:pPr marL="698500" lvl="1" indent="-229235">
              <a:lnSpc>
                <a:spcPct val="100000"/>
              </a:lnSpc>
              <a:spcBef>
                <a:spcPts val="235"/>
              </a:spcBef>
              <a:buChar char="•"/>
              <a:tabLst>
                <a:tab pos="699135" algn="l"/>
              </a:tabLst>
            </a:pPr>
            <a:r>
              <a:rPr sz="2400" spc="-25" dirty="0">
                <a:latin typeface="Arial"/>
                <a:cs typeface="Arial"/>
              </a:rPr>
              <a:t>Inneholder</a:t>
            </a:r>
            <a:r>
              <a:rPr sz="2400" spc="-110" dirty="0">
                <a:latin typeface="Arial"/>
                <a:cs typeface="Arial"/>
              </a:rPr>
              <a:t> </a:t>
            </a:r>
            <a:r>
              <a:rPr sz="2400" spc="-60" dirty="0">
                <a:latin typeface="Arial"/>
                <a:cs typeface="Arial"/>
              </a:rPr>
              <a:t>karbonsyre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fordi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spc="-55" dirty="0">
                <a:latin typeface="Arial"/>
                <a:cs typeface="Arial"/>
              </a:rPr>
              <a:t>regnet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spc="-80" dirty="0">
                <a:latin typeface="Arial"/>
                <a:cs typeface="Arial"/>
              </a:rPr>
              <a:t>reagerer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med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co2-</a:t>
            </a:r>
            <a:r>
              <a:rPr sz="2400" spc="-95" dirty="0">
                <a:latin typeface="Arial"/>
                <a:cs typeface="Arial"/>
              </a:rPr>
              <a:t>gass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spc="45" dirty="0">
                <a:latin typeface="Arial"/>
                <a:cs typeface="Arial"/>
              </a:rPr>
              <a:t>luft</a:t>
            </a:r>
            <a:endParaRPr sz="24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20"/>
              </a:spcBef>
              <a:buFont typeface="Arial"/>
              <a:buChar char="•"/>
            </a:pPr>
            <a:endParaRPr sz="2850"/>
          </a:p>
          <a:p>
            <a:pPr marL="241300" indent="-228600">
              <a:lnSpc>
                <a:spcPct val="100000"/>
              </a:lnSpc>
              <a:buChar char="•"/>
              <a:tabLst>
                <a:tab pos="241300" algn="l"/>
              </a:tabLst>
            </a:pPr>
            <a:r>
              <a:rPr spc="-110" dirty="0"/>
              <a:t>Sur</a:t>
            </a:r>
            <a:r>
              <a:rPr spc="-155" dirty="0"/>
              <a:t> </a:t>
            </a:r>
            <a:r>
              <a:rPr spc="-55" dirty="0"/>
              <a:t>nedbør</a:t>
            </a:r>
            <a:r>
              <a:rPr spc="-170" dirty="0"/>
              <a:t> </a:t>
            </a:r>
            <a:r>
              <a:rPr spc="-155" dirty="0"/>
              <a:t>=</a:t>
            </a:r>
            <a:r>
              <a:rPr spc="-165" dirty="0"/>
              <a:t> </a:t>
            </a:r>
            <a:r>
              <a:rPr spc="-110" dirty="0"/>
              <a:t>PH-</a:t>
            </a:r>
            <a:r>
              <a:rPr spc="-60" dirty="0"/>
              <a:t>verdi</a:t>
            </a:r>
            <a:r>
              <a:rPr spc="-175" dirty="0"/>
              <a:t> </a:t>
            </a:r>
            <a:r>
              <a:rPr spc="-75" dirty="0"/>
              <a:t>lavere</a:t>
            </a:r>
            <a:r>
              <a:rPr spc="-175" dirty="0"/>
              <a:t> </a:t>
            </a:r>
            <a:r>
              <a:rPr spc="-55" dirty="0"/>
              <a:t>enn</a:t>
            </a:r>
            <a:r>
              <a:rPr spc="-170" dirty="0"/>
              <a:t> </a:t>
            </a:r>
            <a:r>
              <a:rPr spc="-25" dirty="0"/>
              <a:t>5,6</a:t>
            </a:r>
          </a:p>
          <a:p>
            <a:pPr marL="698500" marR="5080" lvl="1" indent="-228600">
              <a:lnSpc>
                <a:spcPts val="2590"/>
              </a:lnSpc>
              <a:spcBef>
                <a:spcPts val="570"/>
              </a:spcBef>
              <a:buChar char="•"/>
              <a:tabLst>
                <a:tab pos="699135" algn="l"/>
              </a:tabLst>
            </a:pPr>
            <a:r>
              <a:rPr sz="2400" spc="-80" dirty="0">
                <a:latin typeface="Arial"/>
                <a:cs typeface="Arial"/>
              </a:rPr>
              <a:t>Gasser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40" dirty="0">
                <a:latin typeface="Arial"/>
                <a:cs typeface="Arial"/>
              </a:rPr>
              <a:t>fra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kull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100" dirty="0">
                <a:latin typeface="Arial"/>
                <a:cs typeface="Arial"/>
              </a:rPr>
              <a:t>og</a:t>
            </a:r>
            <a:r>
              <a:rPr sz="2400" spc="-15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olje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inneholder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spc="-60" dirty="0">
                <a:latin typeface="Arial"/>
                <a:cs typeface="Arial"/>
              </a:rPr>
              <a:t>svovel,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100" dirty="0">
                <a:latin typeface="Arial"/>
                <a:cs typeface="Arial"/>
              </a:rPr>
              <a:t>og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det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50" dirty="0">
                <a:latin typeface="Arial"/>
                <a:cs typeface="Arial"/>
              </a:rPr>
              <a:t>er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55" dirty="0">
                <a:latin typeface="Arial"/>
                <a:cs typeface="Arial"/>
              </a:rPr>
              <a:t>svovelet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som</a:t>
            </a:r>
            <a:r>
              <a:rPr sz="2400" spc="-140" dirty="0">
                <a:latin typeface="Arial"/>
                <a:cs typeface="Arial"/>
              </a:rPr>
              <a:t> </a:t>
            </a:r>
            <a:r>
              <a:rPr sz="2400" spc="-65" dirty="0">
                <a:latin typeface="Arial"/>
                <a:cs typeface="Arial"/>
              </a:rPr>
              <a:t>gjør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25" dirty="0">
                <a:latin typeface="Arial"/>
                <a:cs typeface="Arial"/>
              </a:rPr>
              <a:t>det </a:t>
            </a:r>
            <a:r>
              <a:rPr sz="2400" spc="-20" dirty="0">
                <a:latin typeface="Arial"/>
                <a:cs typeface="Arial"/>
              </a:rPr>
              <a:t>surt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8522970" cy="2736850"/>
            <a:chOff x="0" y="0"/>
            <a:chExt cx="8522970" cy="27368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8355934" cy="273638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8522970" cy="2286000"/>
            </a:xfrm>
            <a:custGeom>
              <a:avLst/>
              <a:gdLst/>
              <a:ahLst/>
              <a:cxnLst/>
              <a:rect l="l" t="t" r="r" b="b"/>
              <a:pathLst>
                <a:path w="8522970" h="2286000">
                  <a:moveTo>
                    <a:pt x="8522462" y="0"/>
                  </a:moveTo>
                  <a:lnTo>
                    <a:pt x="0" y="0"/>
                  </a:lnTo>
                  <a:lnTo>
                    <a:pt x="0" y="2286000"/>
                  </a:lnTo>
                  <a:lnTo>
                    <a:pt x="8522462" y="2286000"/>
                  </a:lnTo>
                  <a:lnTo>
                    <a:pt x="852246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40739" y="298830"/>
            <a:ext cx="3728085" cy="1604010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95"/>
              </a:spcBef>
            </a:pPr>
            <a:r>
              <a:rPr sz="3700" spc="-350" dirty="0"/>
              <a:t>En</a:t>
            </a:r>
            <a:r>
              <a:rPr sz="3700" spc="-305" dirty="0"/>
              <a:t> </a:t>
            </a:r>
            <a:r>
              <a:rPr sz="3700" spc="-270" dirty="0"/>
              <a:t>av</a:t>
            </a:r>
            <a:r>
              <a:rPr sz="3700" spc="-305" dirty="0"/>
              <a:t> </a:t>
            </a:r>
            <a:r>
              <a:rPr sz="3700" spc="-240" dirty="0"/>
              <a:t>våre</a:t>
            </a:r>
            <a:r>
              <a:rPr sz="3700" spc="-310" dirty="0"/>
              <a:t> </a:t>
            </a:r>
            <a:r>
              <a:rPr sz="3700" spc="-10" dirty="0"/>
              <a:t>største </a:t>
            </a:r>
            <a:r>
              <a:rPr sz="3700" spc="-140" dirty="0"/>
              <a:t>miljøproblemer:</a:t>
            </a:r>
            <a:r>
              <a:rPr sz="3700" spc="-204" dirty="0"/>
              <a:t> </a:t>
            </a:r>
            <a:r>
              <a:rPr sz="3700" spc="-90" dirty="0"/>
              <a:t>sur </a:t>
            </a:r>
            <a:r>
              <a:rPr sz="3700" spc="-40" dirty="0"/>
              <a:t>nedbør</a:t>
            </a:r>
            <a:endParaRPr sz="3700"/>
          </a:p>
        </p:txBody>
      </p:sp>
      <p:sp>
        <p:nvSpPr>
          <p:cNvPr id="6" name="object 6"/>
          <p:cNvSpPr txBox="1"/>
          <p:nvPr/>
        </p:nvSpPr>
        <p:spPr>
          <a:xfrm>
            <a:off x="840739" y="2739898"/>
            <a:ext cx="4291965" cy="32092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105"/>
              </a:spcBef>
              <a:buChar char="•"/>
              <a:tabLst>
                <a:tab pos="240665" algn="l"/>
                <a:tab pos="241300" algn="l"/>
              </a:tabLst>
            </a:pPr>
            <a:r>
              <a:rPr sz="2000" spc="-65" dirty="0">
                <a:latin typeface="Arial"/>
                <a:cs typeface="Arial"/>
              </a:rPr>
              <a:t>Skader</a:t>
            </a:r>
            <a:r>
              <a:rPr sz="2000" spc="-12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plante-</a:t>
            </a:r>
            <a:r>
              <a:rPr sz="2000" spc="-135" dirty="0">
                <a:latin typeface="Arial"/>
                <a:cs typeface="Arial"/>
              </a:rPr>
              <a:t> </a:t>
            </a:r>
            <a:r>
              <a:rPr sz="2000" spc="-85" dirty="0">
                <a:latin typeface="Arial"/>
                <a:cs typeface="Arial"/>
              </a:rPr>
              <a:t>og</a:t>
            </a:r>
            <a:r>
              <a:rPr sz="2000" spc="-125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dyrelivet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"/>
              <a:buChar char="•"/>
            </a:pPr>
            <a:endParaRPr sz="3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spc="-10" dirty="0">
                <a:latin typeface="Arial"/>
                <a:cs typeface="Arial"/>
              </a:rPr>
              <a:t>Tiltak:</a:t>
            </a:r>
            <a:endParaRPr sz="2000">
              <a:latin typeface="Arial"/>
              <a:cs typeface="Arial"/>
            </a:endParaRPr>
          </a:p>
          <a:p>
            <a:pPr marL="240665" indent="-227965">
              <a:lnSpc>
                <a:spcPct val="100000"/>
              </a:lnSpc>
              <a:spcBef>
                <a:spcPts val="760"/>
              </a:spcBef>
              <a:buChar char="•"/>
              <a:tabLst>
                <a:tab pos="240665" algn="l"/>
                <a:tab pos="241300" algn="l"/>
              </a:tabLst>
            </a:pPr>
            <a:r>
              <a:rPr sz="2000" spc="-65" dirty="0">
                <a:latin typeface="Arial"/>
                <a:cs typeface="Arial"/>
              </a:rPr>
              <a:t>Kalk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spc="-30" dirty="0">
                <a:latin typeface="Arial"/>
                <a:cs typeface="Arial"/>
              </a:rPr>
              <a:t>på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jordsmonnet/i</a:t>
            </a:r>
            <a:r>
              <a:rPr sz="2000" spc="-125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vannet</a:t>
            </a:r>
            <a:endParaRPr sz="2000">
              <a:latin typeface="Arial"/>
              <a:cs typeface="Arial"/>
            </a:endParaRPr>
          </a:p>
          <a:p>
            <a:pPr marL="1841500">
              <a:lnSpc>
                <a:spcPct val="100000"/>
              </a:lnSpc>
              <a:spcBef>
                <a:spcPts val="755"/>
              </a:spcBef>
            </a:pPr>
            <a:r>
              <a:rPr sz="2000" spc="-100" dirty="0">
                <a:latin typeface="Arial"/>
                <a:cs typeface="Arial"/>
              </a:rPr>
              <a:t>=</a:t>
            </a:r>
            <a:endParaRPr sz="2000">
              <a:latin typeface="Arial"/>
              <a:cs typeface="Arial"/>
            </a:endParaRPr>
          </a:p>
          <a:p>
            <a:pPr marL="12700" marR="5080">
              <a:lnSpc>
                <a:spcPct val="90000"/>
              </a:lnSpc>
              <a:spcBef>
                <a:spcPts val="955"/>
              </a:spcBef>
            </a:pPr>
            <a:r>
              <a:rPr sz="2800" b="1" spc="-90" dirty="0">
                <a:latin typeface="Arial"/>
                <a:cs typeface="Arial"/>
              </a:rPr>
              <a:t>Kalk</a:t>
            </a:r>
            <a:r>
              <a:rPr sz="2800" b="1" spc="-165" dirty="0">
                <a:latin typeface="Arial"/>
                <a:cs typeface="Arial"/>
              </a:rPr>
              <a:t> </a:t>
            </a:r>
            <a:r>
              <a:rPr sz="2800" b="1" spc="-50" dirty="0">
                <a:latin typeface="Arial"/>
                <a:cs typeface="Arial"/>
              </a:rPr>
              <a:t>er</a:t>
            </a:r>
            <a:r>
              <a:rPr sz="2800" b="1" spc="-185" dirty="0">
                <a:latin typeface="Arial"/>
                <a:cs typeface="Arial"/>
              </a:rPr>
              <a:t> </a:t>
            </a:r>
            <a:r>
              <a:rPr sz="2800" b="1" spc="-85" dirty="0">
                <a:latin typeface="Arial"/>
                <a:cs typeface="Arial"/>
              </a:rPr>
              <a:t>basisk</a:t>
            </a:r>
            <a:r>
              <a:rPr sz="2800" b="1" spc="-155" dirty="0">
                <a:latin typeface="Arial"/>
                <a:cs typeface="Arial"/>
              </a:rPr>
              <a:t> </a:t>
            </a:r>
            <a:r>
              <a:rPr sz="2800" b="1" spc="-215" dirty="0">
                <a:latin typeface="Arial"/>
                <a:cs typeface="Arial"/>
              </a:rPr>
              <a:t>og</a:t>
            </a:r>
            <a:r>
              <a:rPr sz="2800" b="1" spc="-190" dirty="0">
                <a:latin typeface="Arial"/>
                <a:cs typeface="Arial"/>
              </a:rPr>
              <a:t> </a:t>
            </a:r>
            <a:r>
              <a:rPr sz="2800" b="1" spc="-90" dirty="0">
                <a:latin typeface="Arial"/>
                <a:cs typeface="Arial"/>
              </a:rPr>
              <a:t>kan</a:t>
            </a:r>
            <a:r>
              <a:rPr sz="2800" b="1" spc="-170" dirty="0">
                <a:latin typeface="Arial"/>
                <a:cs typeface="Arial"/>
              </a:rPr>
              <a:t> </a:t>
            </a:r>
            <a:r>
              <a:rPr sz="2800" b="1" spc="-40" dirty="0">
                <a:latin typeface="Arial"/>
                <a:cs typeface="Arial"/>
              </a:rPr>
              <a:t>bidra </a:t>
            </a:r>
            <a:r>
              <a:rPr sz="2800" b="1" dirty="0">
                <a:latin typeface="Arial"/>
                <a:cs typeface="Arial"/>
              </a:rPr>
              <a:t>til</a:t>
            </a:r>
            <a:r>
              <a:rPr sz="2800" b="1" spc="-185" dirty="0">
                <a:latin typeface="Arial"/>
                <a:cs typeface="Arial"/>
              </a:rPr>
              <a:t> </a:t>
            </a:r>
            <a:r>
              <a:rPr sz="2800" b="1" spc="-20" dirty="0">
                <a:latin typeface="Arial"/>
                <a:cs typeface="Arial"/>
              </a:rPr>
              <a:t>å</a:t>
            </a:r>
            <a:r>
              <a:rPr sz="2800" b="1" spc="-145" dirty="0">
                <a:latin typeface="Arial"/>
                <a:cs typeface="Arial"/>
              </a:rPr>
              <a:t> </a:t>
            </a:r>
            <a:r>
              <a:rPr sz="2800" b="1" spc="-70" dirty="0">
                <a:latin typeface="Arial"/>
                <a:cs typeface="Arial"/>
              </a:rPr>
              <a:t>nøytralisere</a:t>
            </a:r>
            <a:r>
              <a:rPr sz="2800" b="1" spc="-135" dirty="0">
                <a:latin typeface="Arial"/>
                <a:cs typeface="Arial"/>
              </a:rPr>
              <a:t> </a:t>
            </a:r>
            <a:r>
              <a:rPr sz="2800" b="1" spc="-20" dirty="0">
                <a:latin typeface="Arial"/>
                <a:cs typeface="Arial"/>
              </a:rPr>
              <a:t>det</a:t>
            </a:r>
            <a:r>
              <a:rPr sz="2800" b="1" spc="-170" dirty="0">
                <a:latin typeface="Arial"/>
                <a:cs typeface="Arial"/>
              </a:rPr>
              <a:t> </a:t>
            </a:r>
            <a:r>
              <a:rPr sz="2800" b="1" spc="-20" dirty="0">
                <a:latin typeface="Arial"/>
                <a:cs typeface="Arial"/>
              </a:rPr>
              <a:t>sure </a:t>
            </a:r>
            <a:r>
              <a:rPr sz="2800" b="1" spc="-10" dirty="0">
                <a:latin typeface="Arial"/>
                <a:cs typeface="Arial"/>
              </a:rPr>
              <a:t>jordsmonnet/vannet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96000" y="58"/>
            <a:ext cx="6096000" cy="6857873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9639" y="2176145"/>
            <a:ext cx="4061460" cy="9525"/>
          </a:xfrm>
          <a:custGeom>
            <a:avLst/>
            <a:gdLst/>
            <a:ahLst/>
            <a:cxnLst/>
            <a:rect l="l" t="t" r="r" b="b"/>
            <a:pathLst>
              <a:path w="4061460" h="9525">
                <a:moveTo>
                  <a:pt x="4061460" y="0"/>
                </a:moveTo>
                <a:lnTo>
                  <a:pt x="0" y="0"/>
                </a:lnTo>
                <a:lnTo>
                  <a:pt x="0" y="9143"/>
                </a:lnTo>
                <a:lnTo>
                  <a:pt x="4061460" y="9143"/>
                </a:lnTo>
                <a:lnTo>
                  <a:pt x="4061460" y="0"/>
                </a:lnTo>
                <a:close/>
              </a:path>
            </a:pathLst>
          </a:custGeom>
          <a:solidFill>
            <a:srgbClr val="4678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6939" y="1791969"/>
            <a:ext cx="408812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65" dirty="0">
                <a:solidFill>
                  <a:srgbClr val="467885"/>
                </a:solidFill>
                <a:hlinkClick r:id="rId2"/>
              </a:rPr>
              <a:t>Schrödingers</a:t>
            </a:r>
            <a:r>
              <a:rPr sz="2800" spc="-130" dirty="0">
                <a:solidFill>
                  <a:srgbClr val="467885"/>
                </a:solidFill>
                <a:hlinkClick r:id="rId2"/>
              </a:rPr>
              <a:t> </a:t>
            </a:r>
            <a:r>
              <a:rPr sz="2800" dirty="0">
                <a:solidFill>
                  <a:srgbClr val="467885"/>
                </a:solidFill>
                <a:hlinkClick r:id="rId2"/>
              </a:rPr>
              <a:t>katt</a:t>
            </a:r>
            <a:r>
              <a:rPr sz="2800" spc="-150" dirty="0">
                <a:solidFill>
                  <a:srgbClr val="467885"/>
                </a:solidFill>
                <a:hlinkClick r:id="rId2"/>
              </a:rPr>
              <a:t> </a:t>
            </a:r>
            <a:r>
              <a:rPr sz="2800" dirty="0">
                <a:solidFill>
                  <a:srgbClr val="467885"/>
                </a:solidFill>
                <a:hlinkClick r:id="rId2"/>
              </a:rPr>
              <a:t>-</a:t>
            </a:r>
            <a:r>
              <a:rPr sz="2800" spc="-165" dirty="0">
                <a:solidFill>
                  <a:srgbClr val="467885"/>
                </a:solidFill>
                <a:hlinkClick r:id="rId2"/>
              </a:rPr>
              <a:t> </a:t>
            </a:r>
            <a:r>
              <a:rPr sz="2800" spc="-245" dirty="0">
                <a:solidFill>
                  <a:srgbClr val="467885"/>
                </a:solidFill>
                <a:hlinkClick r:id="rId2"/>
              </a:rPr>
              <a:t>NRK</a:t>
            </a:r>
            <a:r>
              <a:rPr sz="2800" spc="-175" dirty="0">
                <a:solidFill>
                  <a:srgbClr val="467885"/>
                </a:solidFill>
                <a:hlinkClick r:id="rId2"/>
              </a:rPr>
              <a:t> </a:t>
            </a:r>
            <a:r>
              <a:rPr sz="2800" spc="-335" dirty="0">
                <a:solidFill>
                  <a:srgbClr val="467885"/>
                </a:solidFill>
                <a:hlinkClick r:id="rId2"/>
              </a:rPr>
              <a:t>TV</a:t>
            </a:r>
            <a:endParaRPr sz="28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60" dirty="0"/>
              <a:t>Finn</a:t>
            </a:r>
            <a:r>
              <a:rPr spc="-355" dirty="0"/>
              <a:t> </a:t>
            </a:r>
            <a:r>
              <a:rPr spc="-275" dirty="0"/>
              <a:t>en</a:t>
            </a:r>
            <a:r>
              <a:rPr spc="-355" dirty="0"/>
              <a:t> </a:t>
            </a:r>
            <a:r>
              <a:rPr spc="-155" dirty="0"/>
              <a:t>artikkel</a:t>
            </a:r>
            <a:r>
              <a:rPr spc="-370" dirty="0"/>
              <a:t> </a:t>
            </a:r>
            <a:r>
              <a:rPr spc="-190" dirty="0"/>
              <a:t>om</a:t>
            </a:r>
            <a:r>
              <a:rPr spc="-355" dirty="0"/>
              <a:t> </a:t>
            </a:r>
            <a:r>
              <a:rPr spc="-170" dirty="0"/>
              <a:t>sur</a:t>
            </a:r>
            <a:r>
              <a:rPr spc="-350" dirty="0"/>
              <a:t> </a:t>
            </a:r>
            <a:r>
              <a:rPr spc="-240" dirty="0"/>
              <a:t>nedbør</a:t>
            </a:r>
            <a:r>
              <a:rPr spc="-355" dirty="0"/>
              <a:t> </a:t>
            </a:r>
            <a:r>
              <a:rPr spc="-65" dirty="0"/>
              <a:t>i</a:t>
            </a:r>
            <a:r>
              <a:rPr spc="-355" dirty="0"/>
              <a:t> </a:t>
            </a:r>
            <a:r>
              <a:rPr spc="-295" dirty="0"/>
              <a:t>Norge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791969"/>
            <a:ext cx="397382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95" dirty="0">
                <a:latin typeface="Arial"/>
                <a:cs typeface="Arial"/>
              </a:rPr>
              <a:t>Skriv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ned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hovedpunktene!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605155"/>
            <a:ext cx="444055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285" dirty="0">
                <a:latin typeface="Arial"/>
                <a:cs typeface="Arial"/>
              </a:rPr>
              <a:t>Løsning</a:t>
            </a:r>
            <a:r>
              <a:rPr sz="4400" spc="-370" dirty="0">
                <a:latin typeface="Arial"/>
                <a:cs typeface="Arial"/>
              </a:rPr>
              <a:t> </a:t>
            </a:r>
            <a:r>
              <a:rPr sz="4400" spc="-355" dirty="0">
                <a:latin typeface="Arial"/>
                <a:cs typeface="Arial"/>
              </a:rPr>
              <a:t>og</a:t>
            </a:r>
            <a:r>
              <a:rPr sz="4400" spc="-390" dirty="0">
                <a:latin typeface="Arial"/>
                <a:cs typeface="Arial"/>
              </a:rPr>
              <a:t> </a:t>
            </a:r>
            <a:r>
              <a:rPr sz="4400" spc="-175" dirty="0">
                <a:latin typeface="Arial"/>
                <a:cs typeface="Arial"/>
              </a:rPr>
              <a:t>blanding</a:t>
            </a:r>
            <a:endParaRPr sz="4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707159"/>
            <a:ext cx="6706870" cy="1047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9700"/>
              </a:lnSpc>
              <a:spcBef>
                <a:spcPts val="100"/>
              </a:spcBef>
            </a:pPr>
            <a:r>
              <a:rPr sz="2800" spc="-85" dirty="0">
                <a:latin typeface="Arial"/>
                <a:cs typeface="Arial"/>
              </a:rPr>
              <a:t>Løsning: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når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faste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stoffer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er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løst</a:t>
            </a:r>
            <a:r>
              <a:rPr sz="2800" spc="-19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opp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65" dirty="0">
                <a:latin typeface="Arial"/>
                <a:cs typeface="Arial"/>
              </a:rPr>
              <a:t>væske </a:t>
            </a:r>
            <a:r>
              <a:rPr sz="2800" spc="-50" dirty="0">
                <a:latin typeface="Arial"/>
                <a:cs typeface="Arial"/>
              </a:rPr>
              <a:t>Blanding:</a:t>
            </a:r>
            <a:r>
              <a:rPr sz="2800" spc="-190" dirty="0">
                <a:latin typeface="Arial"/>
                <a:cs typeface="Arial"/>
              </a:rPr>
              <a:t> </a:t>
            </a:r>
            <a:r>
              <a:rPr sz="2800" spc="-50" dirty="0">
                <a:latin typeface="Arial"/>
                <a:cs typeface="Arial"/>
              </a:rPr>
              <a:t>når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spc="-114" dirty="0">
                <a:latin typeface="Arial"/>
                <a:cs typeface="Arial"/>
              </a:rPr>
              <a:t>væske</a:t>
            </a:r>
            <a:r>
              <a:rPr sz="2800" spc="-15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er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blandet</a:t>
            </a:r>
            <a:r>
              <a:rPr sz="2800" spc="-185" dirty="0">
                <a:latin typeface="Arial"/>
                <a:cs typeface="Arial"/>
              </a:rPr>
              <a:t> </a:t>
            </a:r>
            <a:r>
              <a:rPr sz="2800" spc="60" dirty="0">
                <a:latin typeface="Arial"/>
                <a:cs typeface="Arial"/>
              </a:rPr>
              <a:t>ut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væske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Picture 3" descr="generated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0" y="0"/>
            <a:ext cx="6858000" cy="6858000"/>
          </a:xfrm>
          <a:prstGeom prst="rect">
            <a:avLst/>
          </a:prstGeom>
        </p:spPr>
      </p:pic>
      <p:pic>
        <p:nvPicPr>
          <p:cNvPr id="5" name="Picture 4" descr="Clipboard 19. mars 2025, 19-bakgrunn fjernet.5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8522970" cy="2736850"/>
            <a:chOff x="0" y="0"/>
            <a:chExt cx="8522970" cy="27368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8355934" cy="273638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8522970" cy="2286000"/>
            </a:xfrm>
            <a:custGeom>
              <a:avLst/>
              <a:gdLst/>
              <a:ahLst/>
              <a:cxnLst/>
              <a:rect l="l" t="t" r="r" b="b"/>
              <a:pathLst>
                <a:path w="8522970" h="2286000">
                  <a:moveTo>
                    <a:pt x="8522462" y="0"/>
                  </a:moveTo>
                  <a:lnTo>
                    <a:pt x="0" y="0"/>
                  </a:lnTo>
                  <a:lnTo>
                    <a:pt x="0" y="2286000"/>
                  </a:lnTo>
                  <a:lnTo>
                    <a:pt x="8522462" y="2286000"/>
                  </a:lnTo>
                  <a:lnTo>
                    <a:pt x="852246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40739" y="503681"/>
            <a:ext cx="4208780" cy="1183640"/>
          </a:xfrm>
          <a:prstGeom prst="rect">
            <a:avLst/>
          </a:prstGeom>
        </p:spPr>
        <p:txBody>
          <a:bodyPr vert="horz" wrap="square" lIns="0" tIns="81280" rIns="0" bIns="0" rtlCol="0">
            <a:spAutoFit/>
          </a:bodyPr>
          <a:lstStyle/>
          <a:p>
            <a:pPr marL="12700" marR="5080">
              <a:lnSpc>
                <a:spcPts val="4320"/>
              </a:lnSpc>
              <a:spcBef>
                <a:spcPts val="640"/>
              </a:spcBef>
            </a:pPr>
            <a:r>
              <a:rPr sz="4000" spc="-210" dirty="0"/>
              <a:t>Konsentrasjon</a:t>
            </a:r>
            <a:r>
              <a:rPr sz="4000" spc="-240" dirty="0"/>
              <a:t> </a:t>
            </a:r>
            <a:r>
              <a:rPr sz="4000" spc="-50" dirty="0"/>
              <a:t>i </a:t>
            </a:r>
            <a:r>
              <a:rPr sz="4000" spc="-175" dirty="0"/>
              <a:t>løsninger/blandinger</a:t>
            </a:r>
            <a:endParaRPr sz="4000" dirty="0"/>
          </a:p>
        </p:txBody>
      </p:sp>
      <p:sp>
        <p:nvSpPr>
          <p:cNvPr id="6" name="object 6"/>
          <p:cNvSpPr txBox="1"/>
          <p:nvPr/>
        </p:nvSpPr>
        <p:spPr>
          <a:xfrm>
            <a:off x="840739" y="4214240"/>
            <a:ext cx="4133215" cy="605155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240665" marR="5080" indent="-227965">
              <a:lnSpc>
                <a:spcPts val="2160"/>
              </a:lnSpc>
              <a:spcBef>
                <a:spcPts val="375"/>
              </a:spcBef>
              <a:buChar char="•"/>
              <a:tabLst>
                <a:tab pos="240665" algn="l"/>
                <a:tab pos="241300" algn="l"/>
              </a:tabLst>
            </a:pPr>
            <a:r>
              <a:rPr sz="2000" spc="-75" dirty="0">
                <a:latin typeface="Arial"/>
                <a:cs typeface="Arial"/>
              </a:rPr>
              <a:t>Et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mål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spc="-30" dirty="0">
                <a:latin typeface="Arial"/>
                <a:cs typeface="Arial"/>
              </a:rPr>
              <a:t>på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spc="-45" dirty="0">
                <a:latin typeface="Arial"/>
                <a:cs typeface="Arial"/>
              </a:rPr>
              <a:t>hvor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spc="-65" dirty="0">
                <a:latin typeface="Arial"/>
                <a:cs typeface="Arial"/>
              </a:rPr>
              <a:t>mye</a:t>
            </a:r>
            <a:r>
              <a:rPr sz="2000" spc="-12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stoff</a:t>
            </a:r>
            <a:r>
              <a:rPr sz="2000" spc="-13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som</a:t>
            </a:r>
            <a:r>
              <a:rPr sz="2000" spc="-125" dirty="0">
                <a:latin typeface="Arial"/>
                <a:cs typeface="Arial"/>
              </a:rPr>
              <a:t> </a:t>
            </a:r>
            <a:r>
              <a:rPr sz="2000" spc="-35" dirty="0">
                <a:latin typeface="Arial"/>
                <a:cs typeface="Arial"/>
              </a:rPr>
              <a:t>er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spc="-20" dirty="0">
                <a:latin typeface="Arial"/>
                <a:cs typeface="Arial"/>
              </a:rPr>
              <a:t>løst </a:t>
            </a:r>
            <a:r>
              <a:rPr sz="2000" dirty="0">
                <a:latin typeface="Arial"/>
                <a:cs typeface="Arial"/>
              </a:rPr>
              <a:t>opp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spc="-40" dirty="0">
                <a:latin typeface="Arial"/>
                <a:cs typeface="Arial"/>
              </a:rPr>
              <a:t>en</a:t>
            </a:r>
            <a:r>
              <a:rPr sz="2000" spc="-125" dirty="0">
                <a:latin typeface="Arial"/>
                <a:cs typeface="Arial"/>
              </a:rPr>
              <a:t> </a:t>
            </a:r>
            <a:r>
              <a:rPr sz="2000" spc="-35" dirty="0">
                <a:latin typeface="Arial"/>
                <a:cs typeface="Arial"/>
              </a:rPr>
              <a:t>viss</a:t>
            </a:r>
            <a:r>
              <a:rPr sz="2000" spc="-140" dirty="0">
                <a:latin typeface="Arial"/>
                <a:cs typeface="Arial"/>
              </a:rPr>
              <a:t> </a:t>
            </a:r>
            <a:r>
              <a:rPr sz="2000" spc="-60" dirty="0">
                <a:latin typeface="Arial"/>
                <a:cs typeface="Arial"/>
              </a:rPr>
              <a:t>mengde</a:t>
            </a:r>
            <a:r>
              <a:rPr sz="2000" spc="-135" dirty="0">
                <a:latin typeface="Arial"/>
                <a:cs typeface="Arial"/>
              </a:rPr>
              <a:t> </a:t>
            </a:r>
            <a:r>
              <a:rPr sz="2000" spc="-20" dirty="0">
                <a:latin typeface="Arial"/>
                <a:cs typeface="Arial"/>
              </a:rPr>
              <a:t>væske</a:t>
            </a:r>
            <a:endParaRPr sz="20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96000" y="0"/>
            <a:ext cx="6096000" cy="6857997"/>
          </a:xfrm>
          <a:prstGeom prst="rect">
            <a:avLst/>
          </a:prstGeom>
        </p:spPr>
      </p:pic>
      <p:pic>
        <p:nvPicPr>
          <p:cNvPr id="8" name="Picture 7" descr="generated_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0000" y="0"/>
            <a:ext cx="6858000" cy="6858000"/>
          </a:xfrm>
          <a:prstGeom prst="rect">
            <a:avLst/>
          </a:prstGeom>
        </p:spPr>
      </p:pic>
      <p:pic>
        <p:nvPicPr>
          <p:cNvPr id="9" name="Picture 8" descr="Clipboard 19. mars 2025, 19-bakgrunn fjernet.5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" y="1216558"/>
            <a:ext cx="196215" cy="673735"/>
          </a:xfrm>
          <a:custGeom>
            <a:avLst/>
            <a:gdLst/>
            <a:ahLst/>
            <a:cxnLst/>
            <a:rect l="l" t="t" r="r" b="b"/>
            <a:pathLst>
              <a:path w="196215" h="673735">
                <a:moveTo>
                  <a:pt x="195859" y="0"/>
                </a:moveTo>
                <a:lnTo>
                  <a:pt x="0" y="0"/>
                </a:lnTo>
                <a:lnTo>
                  <a:pt x="0" y="673455"/>
                </a:lnTo>
                <a:lnTo>
                  <a:pt x="195859" y="673455"/>
                </a:lnTo>
                <a:lnTo>
                  <a:pt x="195859" y="0"/>
                </a:lnTo>
                <a:close/>
              </a:path>
            </a:pathLst>
          </a:custGeom>
          <a:solidFill>
            <a:srgbClr val="0E9E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67843" y="1216558"/>
            <a:ext cx="196215" cy="673735"/>
          </a:xfrm>
          <a:custGeom>
            <a:avLst/>
            <a:gdLst/>
            <a:ahLst/>
            <a:cxnLst/>
            <a:rect l="l" t="t" r="r" b="b"/>
            <a:pathLst>
              <a:path w="196215" h="673735">
                <a:moveTo>
                  <a:pt x="195859" y="0"/>
                </a:moveTo>
                <a:lnTo>
                  <a:pt x="0" y="0"/>
                </a:lnTo>
                <a:lnTo>
                  <a:pt x="0" y="673455"/>
                </a:lnTo>
                <a:lnTo>
                  <a:pt x="195859" y="673455"/>
                </a:lnTo>
                <a:lnTo>
                  <a:pt x="195859" y="0"/>
                </a:lnTo>
                <a:close/>
              </a:path>
            </a:pathLst>
          </a:custGeom>
          <a:solidFill>
            <a:srgbClr val="0E9ED4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498348" y="598931"/>
            <a:ext cx="11181715" cy="2169160"/>
            <a:chOff x="498348" y="598931"/>
            <a:chExt cx="11181715" cy="2169160"/>
          </a:xfrm>
        </p:grpSpPr>
        <p:sp>
          <p:nvSpPr>
            <p:cNvPr id="5" name="object 5"/>
            <p:cNvSpPr/>
            <p:nvPr/>
          </p:nvSpPr>
          <p:spPr>
            <a:xfrm>
              <a:off x="535673" y="1216558"/>
              <a:ext cx="104775" cy="673735"/>
            </a:xfrm>
            <a:custGeom>
              <a:avLst/>
              <a:gdLst/>
              <a:ahLst/>
              <a:cxnLst/>
              <a:rect l="l" t="t" r="r" b="b"/>
              <a:pathLst>
                <a:path w="104775" h="673735">
                  <a:moveTo>
                    <a:pt x="0" y="673455"/>
                  </a:moveTo>
                  <a:lnTo>
                    <a:pt x="104406" y="673455"/>
                  </a:lnTo>
                  <a:lnTo>
                    <a:pt x="104406" y="0"/>
                  </a:lnTo>
                  <a:lnTo>
                    <a:pt x="0" y="0"/>
                  </a:lnTo>
                  <a:lnTo>
                    <a:pt x="0" y="673455"/>
                  </a:lnTo>
                  <a:close/>
                </a:path>
              </a:pathLst>
            </a:custGeom>
            <a:solidFill>
              <a:srgbClr val="0E9ED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8348" y="598931"/>
              <a:ext cx="11181588" cy="2168652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40080" y="614044"/>
            <a:ext cx="10908030" cy="189420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525780" rIns="0" bIns="0" rtlCol="0">
            <a:spAutoFit/>
          </a:bodyPr>
          <a:lstStyle/>
          <a:p>
            <a:pPr marL="494665">
              <a:lnSpc>
                <a:spcPct val="100000"/>
              </a:lnSpc>
              <a:spcBef>
                <a:spcPts val="4140"/>
              </a:spcBef>
            </a:pPr>
            <a:r>
              <a:rPr sz="4800" spc="-155" dirty="0"/>
              <a:t>Fortynning</a:t>
            </a:r>
            <a:endParaRPr sz="4800"/>
          </a:p>
        </p:txBody>
      </p:sp>
      <p:sp>
        <p:nvSpPr>
          <p:cNvPr id="8" name="object 8"/>
          <p:cNvSpPr txBox="1"/>
          <p:nvPr/>
        </p:nvSpPr>
        <p:spPr>
          <a:xfrm>
            <a:off x="1123899" y="3075558"/>
            <a:ext cx="6471920" cy="1203960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315"/>
              </a:spcBef>
              <a:buChar char="•"/>
              <a:tabLst>
                <a:tab pos="241935" algn="l"/>
              </a:tabLst>
            </a:pPr>
            <a:r>
              <a:rPr sz="2400" spc="-90" dirty="0">
                <a:latin typeface="Arial"/>
                <a:cs typeface="Arial"/>
              </a:rPr>
              <a:t>Gjøre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45" dirty="0">
                <a:latin typeface="Arial"/>
                <a:cs typeface="Arial"/>
              </a:rPr>
              <a:t>konsentrasjonen</a:t>
            </a:r>
            <a:r>
              <a:rPr sz="2400" spc="-114" dirty="0">
                <a:latin typeface="Arial"/>
                <a:cs typeface="Arial"/>
              </a:rPr>
              <a:t> </a:t>
            </a:r>
            <a:r>
              <a:rPr sz="2400" spc="-65" dirty="0">
                <a:latin typeface="Arial"/>
                <a:cs typeface="Arial"/>
              </a:rPr>
              <a:t>lavere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85" dirty="0">
                <a:latin typeface="Arial"/>
                <a:cs typeface="Arial"/>
              </a:rPr>
              <a:t>ved</a:t>
            </a:r>
            <a:r>
              <a:rPr sz="2400" spc="-125" dirty="0">
                <a:latin typeface="Arial"/>
                <a:cs typeface="Arial"/>
              </a:rPr>
              <a:t> </a:t>
            </a:r>
            <a:r>
              <a:rPr sz="2400" spc="-75" dirty="0">
                <a:latin typeface="Arial"/>
                <a:cs typeface="Arial"/>
              </a:rPr>
              <a:t>å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helle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vann</a:t>
            </a:r>
            <a:endParaRPr sz="240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215"/>
              </a:spcBef>
              <a:buChar char="•"/>
              <a:tabLst>
                <a:tab pos="699135" algn="l"/>
              </a:tabLst>
            </a:pPr>
            <a:r>
              <a:rPr sz="2400" spc="-55" dirty="0">
                <a:latin typeface="Arial"/>
                <a:cs typeface="Arial"/>
              </a:rPr>
              <a:t>Eksempler:</a:t>
            </a:r>
            <a:r>
              <a:rPr sz="2400" spc="-11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saft,</a:t>
            </a:r>
            <a:r>
              <a:rPr sz="2400" spc="-114" dirty="0">
                <a:latin typeface="Arial"/>
                <a:cs typeface="Arial"/>
              </a:rPr>
              <a:t> </a:t>
            </a:r>
            <a:r>
              <a:rPr sz="2400" spc="-65" dirty="0">
                <a:latin typeface="Arial"/>
                <a:cs typeface="Arial"/>
              </a:rPr>
              <a:t>grønnsåpe,</a:t>
            </a:r>
            <a:r>
              <a:rPr sz="2400" spc="-90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etc.</a:t>
            </a:r>
            <a:endParaRPr sz="2400">
              <a:latin typeface="Arial"/>
              <a:cs typeface="Arial"/>
            </a:endParaRPr>
          </a:p>
          <a:p>
            <a:pPr marL="698500" lvl="1" indent="-229235">
              <a:lnSpc>
                <a:spcPct val="100000"/>
              </a:lnSpc>
              <a:spcBef>
                <a:spcPts val="204"/>
              </a:spcBef>
              <a:buChar char="•"/>
              <a:tabLst>
                <a:tab pos="699135" algn="l"/>
              </a:tabLst>
            </a:pPr>
            <a:r>
              <a:rPr sz="2400" spc="-225" dirty="0">
                <a:latin typeface="Arial"/>
                <a:cs typeface="Arial"/>
              </a:rPr>
              <a:t>Jo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45" dirty="0">
                <a:latin typeface="Arial"/>
                <a:cs typeface="Arial"/>
              </a:rPr>
              <a:t>mere</a:t>
            </a:r>
            <a:r>
              <a:rPr sz="2400" spc="-160" dirty="0">
                <a:latin typeface="Arial"/>
                <a:cs typeface="Arial"/>
              </a:rPr>
              <a:t> </a:t>
            </a:r>
            <a:r>
              <a:rPr sz="2400" spc="-60" dirty="0">
                <a:latin typeface="Arial"/>
                <a:cs typeface="Arial"/>
              </a:rPr>
              <a:t>vann,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jo</a:t>
            </a:r>
            <a:r>
              <a:rPr sz="2400" spc="-145" dirty="0">
                <a:latin typeface="Arial"/>
                <a:cs typeface="Arial"/>
              </a:rPr>
              <a:t> </a:t>
            </a:r>
            <a:r>
              <a:rPr sz="2400" spc="-20" dirty="0">
                <a:latin typeface="Arial"/>
                <a:cs typeface="Arial"/>
              </a:rPr>
              <a:t>mer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fortynnet</a:t>
            </a:r>
            <a:r>
              <a:rPr sz="2400" spc="-13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blir</a:t>
            </a:r>
            <a:r>
              <a:rPr sz="2400" spc="-150" dirty="0">
                <a:latin typeface="Arial"/>
                <a:cs typeface="Arial"/>
              </a:rPr>
              <a:t> </a:t>
            </a:r>
            <a:r>
              <a:rPr sz="2400" spc="-10" dirty="0">
                <a:latin typeface="Arial"/>
                <a:cs typeface="Arial"/>
              </a:rPr>
              <a:t>løsningen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38200" y="6485318"/>
            <a:ext cx="10515600" cy="0"/>
          </a:xfrm>
          <a:custGeom>
            <a:avLst/>
            <a:gdLst/>
            <a:ahLst/>
            <a:cxnLst/>
            <a:rect l="l" t="t" r="r" b="b"/>
            <a:pathLst>
              <a:path w="10515600">
                <a:moveTo>
                  <a:pt x="10515600" y="0"/>
                </a:moveTo>
                <a:lnTo>
                  <a:pt x="0" y="0"/>
                </a:lnTo>
              </a:path>
            </a:pathLst>
          </a:custGeom>
          <a:ln w="57150">
            <a:solidFill>
              <a:srgbClr val="0E9E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Picture 9" descr="generated_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000" y="0"/>
            <a:ext cx="6858000" cy="6858000"/>
          </a:xfrm>
          <a:prstGeom prst="rect">
            <a:avLst/>
          </a:prstGeom>
        </p:spPr>
      </p:pic>
      <p:pic>
        <p:nvPicPr>
          <p:cNvPr id="11" name="Picture 10" descr="Clipboard 19. mars 2025, 19-bakgrunn fjernet.5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8522970" cy="2736850"/>
            <a:chOff x="0" y="0"/>
            <a:chExt cx="8522970" cy="27368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8355934" cy="273638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8522970" cy="2286000"/>
            </a:xfrm>
            <a:custGeom>
              <a:avLst/>
              <a:gdLst/>
              <a:ahLst/>
              <a:cxnLst/>
              <a:rect l="l" t="t" r="r" b="b"/>
              <a:pathLst>
                <a:path w="8522970" h="2286000">
                  <a:moveTo>
                    <a:pt x="8522462" y="0"/>
                  </a:moveTo>
                  <a:lnTo>
                    <a:pt x="0" y="0"/>
                  </a:lnTo>
                  <a:lnTo>
                    <a:pt x="0" y="2286000"/>
                  </a:lnTo>
                  <a:lnTo>
                    <a:pt x="8522462" y="2286000"/>
                  </a:lnTo>
                  <a:lnTo>
                    <a:pt x="852246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40739" y="778002"/>
            <a:ext cx="243205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175" dirty="0"/>
              <a:t>Løsemiddel</a:t>
            </a:r>
            <a:endParaRPr sz="4000"/>
          </a:p>
        </p:txBody>
      </p:sp>
      <p:sp>
        <p:nvSpPr>
          <p:cNvPr id="6" name="object 6"/>
          <p:cNvSpPr txBox="1"/>
          <p:nvPr/>
        </p:nvSpPr>
        <p:spPr>
          <a:xfrm>
            <a:off x="840739" y="3576040"/>
            <a:ext cx="4196715" cy="1788795"/>
          </a:xfrm>
          <a:prstGeom prst="rect">
            <a:avLst/>
          </a:prstGeom>
        </p:spPr>
        <p:txBody>
          <a:bodyPr vert="horz" wrap="square" lIns="0" tIns="1085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55"/>
              </a:spcBef>
            </a:pPr>
            <a:r>
              <a:rPr sz="2000" spc="-45" dirty="0">
                <a:latin typeface="Arial"/>
                <a:cs typeface="Arial"/>
              </a:rPr>
              <a:t>Når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et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fast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stoff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spc="-35" dirty="0">
                <a:latin typeface="Arial"/>
                <a:cs typeface="Arial"/>
              </a:rPr>
              <a:t>er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løst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opp</a:t>
            </a:r>
            <a:r>
              <a:rPr sz="2000" spc="-110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i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spc="-40" dirty="0">
                <a:latin typeface="Arial"/>
                <a:cs typeface="Arial"/>
              </a:rPr>
              <a:t>en</a:t>
            </a:r>
            <a:r>
              <a:rPr sz="2000" spc="-130" dirty="0">
                <a:latin typeface="Arial"/>
                <a:cs typeface="Arial"/>
              </a:rPr>
              <a:t> </a:t>
            </a:r>
            <a:r>
              <a:rPr sz="2000" spc="-10" dirty="0">
                <a:latin typeface="Arial"/>
                <a:cs typeface="Arial"/>
              </a:rPr>
              <a:t>væske</a:t>
            </a:r>
            <a:endParaRPr sz="2000" dirty="0">
              <a:latin typeface="Arial"/>
              <a:cs typeface="Arial"/>
            </a:endParaRPr>
          </a:p>
          <a:p>
            <a:pPr marL="240665" indent="-227965">
              <a:lnSpc>
                <a:spcPct val="100000"/>
              </a:lnSpc>
              <a:spcBef>
                <a:spcPts val="755"/>
              </a:spcBef>
              <a:buChar char="•"/>
              <a:tabLst>
                <a:tab pos="240665" algn="l"/>
                <a:tab pos="241300" algn="l"/>
              </a:tabLst>
            </a:pPr>
            <a:r>
              <a:rPr sz="2000" spc="-105" dirty="0">
                <a:latin typeface="Arial"/>
                <a:cs typeface="Arial"/>
              </a:rPr>
              <a:t>Trenger</a:t>
            </a:r>
            <a:r>
              <a:rPr sz="2000" spc="-120" dirty="0">
                <a:latin typeface="Arial"/>
                <a:cs typeface="Arial"/>
              </a:rPr>
              <a:t> </a:t>
            </a:r>
            <a:r>
              <a:rPr sz="2000" spc="-45" dirty="0">
                <a:latin typeface="Arial"/>
                <a:cs typeface="Arial"/>
              </a:rPr>
              <a:t>ikke</a:t>
            </a:r>
            <a:r>
              <a:rPr sz="2000" spc="-105" dirty="0">
                <a:latin typeface="Arial"/>
                <a:cs typeface="Arial"/>
              </a:rPr>
              <a:t> </a:t>
            </a:r>
            <a:r>
              <a:rPr sz="2000" spc="-85" dirty="0">
                <a:latin typeface="Arial"/>
                <a:cs typeface="Arial"/>
              </a:rPr>
              <a:t>være</a:t>
            </a:r>
            <a:r>
              <a:rPr sz="2000" spc="-114" dirty="0">
                <a:latin typeface="Arial"/>
                <a:cs typeface="Arial"/>
              </a:rPr>
              <a:t> </a:t>
            </a:r>
            <a:r>
              <a:rPr sz="2000" spc="-20" dirty="0">
                <a:latin typeface="Arial"/>
                <a:cs typeface="Arial"/>
              </a:rPr>
              <a:t>vann</a:t>
            </a:r>
            <a:endParaRPr sz="20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Arial"/>
              <a:buChar char="•"/>
            </a:pPr>
            <a:endParaRPr sz="3000" dirty="0">
              <a:latin typeface="Arial"/>
              <a:cs typeface="Arial"/>
            </a:endParaRPr>
          </a:p>
          <a:p>
            <a:pPr marL="697865" lvl="1" indent="-227965">
              <a:lnSpc>
                <a:spcPts val="2055"/>
              </a:lnSpc>
              <a:buChar char="•"/>
              <a:tabLst>
                <a:tab pos="697865" algn="l"/>
                <a:tab pos="698500" algn="l"/>
              </a:tabLst>
            </a:pPr>
            <a:r>
              <a:rPr sz="1800" spc="-25" dirty="0">
                <a:latin typeface="Arial"/>
                <a:cs typeface="Arial"/>
              </a:rPr>
              <a:t>Hvetemel</a:t>
            </a:r>
            <a:r>
              <a:rPr sz="1800" spc="-12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i</a:t>
            </a:r>
            <a:r>
              <a:rPr sz="1800" spc="-110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melk</a:t>
            </a:r>
            <a:r>
              <a:rPr sz="1800" spc="-120" dirty="0">
                <a:latin typeface="Arial"/>
                <a:cs typeface="Arial"/>
              </a:rPr>
              <a:t> </a:t>
            </a:r>
            <a:r>
              <a:rPr sz="1800" dirty="0">
                <a:latin typeface="Wingdings"/>
                <a:cs typeface="Wingdings"/>
              </a:rPr>
              <a:t>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Arial"/>
                <a:cs typeface="Arial"/>
              </a:rPr>
              <a:t>hvit</a:t>
            </a:r>
            <a:r>
              <a:rPr sz="1800" spc="-135" dirty="0">
                <a:latin typeface="Arial"/>
                <a:cs typeface="Arial"/>
              </a:rPr>
              <a:t> </a:t>
            </a:r>
            <a:r>
              <a:rPr sz="1800" spc="-30" dirty="0">
                <a:latin typeface="Arial"/>
                <a:cs typeface="Arial"/>
              </a:rPr>
              <a:t>saus.</a:t>
            </a:r>
            <a:r>
              <a:rPr sz="1800" spc="-110" dirty="0">
                <a:latin typeface="Arial"/>
                <a:cs typeface="Arial"/>
              </a:rPr>
              <a:t> </a:t>
            </a:r>
            <a:r>
              <a:rPr sz="1800" spc="-40" dirty="0">
                <a:latin typeface="Arial"/>
                <a:cs typeface="Arial"/>
              </a:rPr>
              <a:t>Her</a:t>
            </a:r>
            <a:r>
              <a:rPr sz="1800" spc="-125" dirty="0">
                <a:latin typeface="Arial"/>
                <a:cs typeface="Arial"/>
              </a:rPr>
              <a:t> </a:t>
            </a:r>
            <a:r>
              <a:rPr sz="1800" spc="-25" dirty="0">
                <a:latin typeface="Arial"/>
                <a:cs typeface="Arial"/>
              </a:rPr>
              <a:t>er</a:t>
            </a:r>
            <a:endParaRPr sz="1800" dirty="0">
              <a:latin typeface="Arial"/>
              <a:cs typeface="Arial"/>
            </a:endParaRPr>
          </a:p>
          <a:p>
            <a:pPr marL="698500">
              <a:lnSpc>
                <a:spcPts val="2055"/>
              </a:lnSpc>
            </a:pPr>
            <a:r>
              <a:rPr sz="1800" spc="-30" dirty="0">
                <a:latin typeface="Arial"/>
                <a:cs typeface="Arial"/>
              </a:rPr>
              <a:t>melken</a:t>
            </a:r>
            <a:r>
              <a:rPr sz="1800" spc="-10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et</a:t>
            </a:r>
            <a:r>
              <a:rPr sz="1800" spc="-110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løsemiddel.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96000" y="58"/>
            <a:ext cx="6096000" cy="6857873"/>
          </a:xfrm>
          <a:prstGeom prst="rect">
            <a:avLst/>
          </a:prstGeom>
        </p:spPr>
      </p:pic>
      <p:pic>
        <p:nvPicPr>
          <p:cNvPr id="8" name="Picture 7" descr="generated_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0000" y="0"/>
            <a:ext cx="6858000" cy="6858000"/>
          </a:xfrm>
          <a:prstGeom prst="rect">
            <a:avLst/>
          </a:prstGeom>
        </p:spPr>
      </p:pic>
      <p:pic>
        <p:nvPicPr>
          <p:cNvPr id="9" name="Picture 8" descr="Clipboard 19. mars 2025, 19-bakgrunn fjernet.56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85" dirty="0"/>
              <a:t>Gå</a:t>
            </a:r>
            <a:r>
              <a:rPr spc="-355" dirty="0"/>
              <a:t> </a:t>
            </a:r>
            <a:r>
              <a:rPr spc="-225" dirty="0"/>
              <a:t>gjennom</a:t>
            </a:r>
            <a:r>
              <a:rPr spc="-365" dirty="0"/>
              <a:t> </a:t>
            </a:r>
            <a:r>
              <a:rPr spc="-160" dirty="0"/>
              <a:t>leksa.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40" dirty="0"/>
              <a:t>Hvor</a:t>
            </a:r>
            <a:r>
              <a:rPr spc="-380" dirty="0"/>
              <a:t> </a:t>
            </a:r>
            <a:r>
              <a:rPr spc="-275" dirty="0"/>
              <a:t>mye</a:t>
            </a:r>
            <a:r>
              <a:rPr spc="-355" dirty="0"/>
              <a:t> </a:t>
            </a:r>
            <a:r>
              <a:rPr spc="-265" dirty="0"/>
              <a:t>vann</a:t>
            </a:r>
            <a:r>
              <a:rPr spc="-380" dirty="0"/>
              <a:t> </a:t>
            </a:r>
            <a:r>
              <a:rPr spc="-175" dirty="0"/>
              <a:t>skal</a:t>
            </a:r>
            <a:r>
              <a:rPr spc="-355" dirty="0"/>
              <a:t> </a:t>
            </a:r>
            <a:r>
              <a:rPr spc="-190" dirty="0"/>
              <a:t>vi</a:t>
            </a:r>
            <a:r>
              <a:rPr spc="-375" dirty="0"/>
              <a:t> </a:t>
            </a:r>
            <a:r>
              <a:rPr spc="-75" dirty="0"/>
              <a:t>tilsette?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53872" y="1571841"/>
            <a:ext cx="9919970" cy="2454910"/>
          </a:xfrm>
          <a:prstGeom prst="rect">
            <a:avLst/>
          </a:prstGeom>
        </p:spPr>
        <p:txBody>
          <a:bodyPr vert="horz" wrap="square" lIns="0" tIns="971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5"/>
              </a:spcBef>
            </a:pPr>
            <a:r>
              <a:rPr sz="2800" spc="-229" dirty="0">
                <a:latin typeface="Arial"/>
                <a:cs typeface="Arial"/>
              </a:rPr>
              <a:t>Å</a:t>
            </a:r>
            <a:r>
              <a:rPr sz="2800" spc="-18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måle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45" dirty="0">
                <a:latin typeface="Arial"/>
                <a:cs typeface="Arial"/>
              </a:rPr>
              <a:t>konsentrasjon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på: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b="1" spc="-10" dirty="0">
                <a:latin typeface="Arial"/>
                <a:cs typeface="Arial"/>
              </a:rPr>
              <a:t>vektprosent</a:t>
            </a:r>
            <a:endParaRPr sz="2800"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665"/>
              </a:spcBef>
              <a:buChar char="•"/>
              <a:tabLst>
                <a:tab pos="241300" algn="l"/>
              </a:tabLst>
            </a:pPr>
            <a:r>
              <a:rPr sz="2800" spc="-45" dirty="0">
                <a:latin typeface="Arial"/>
                <a:cs typeface="Arial"/>
              </a:rPr>
              <a:t>Måler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65" dirty="0">
                <a:latin typeface="Arial"/>
                <a:cs typeface="Arial"/>
              </a:rPr>
              <a:t>hvor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85" dirty="0">
                <a:latin typeface="Arial"/>
                <a:cs typeface="Arial"/>
              </a:rPr>
              <a:t>mye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stoff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25" dirty="0">
                <a:latin typeface="Arial"/>
                <a:cs typeface="Arial"/>
              </a:rPr>
              <a:t>som</a:t>
            </a:r>
            <a:r>
              <a:rPr sz="2800" spc="-145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er</a:t>
            </a:r>
            <a:r>
              <a:rPr sz="2800" spc="-155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løst</a:t>
            </a:r>
            <a:r>
              <a:rPr sz="2800" spc="-17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55" dirty="0">
                <a:latin typeface="Arial"/>
                <a:cs typeface="Arial"/>
              </a:rPr>
              <a:t>løsningen,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60" dirty="0">
                <a:latin typeface="Arial"/>
                <a:cs typeface="Arial"/>
              </a:rPr>
              <a:t> </a:t>
            </a:r>
            <a:r>
              <a:rPr sz="2800" spc="-10" dirty="0">
                <a:latin typeface="Arial"/>
                <a:cs typeface="Arial"/>
              </a:rPr>
              <a:t>prosent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4400">
              <a:latin typeface="Arial"/>
              <a:cs typeface="Arial"/>
            </a:endParaRPr>
          </a:p>
          <a:p>
            <a:pPr marL="12700" marR="5080">
              <a:lnSpc>
                <a:spcPts val="3020"/>
              </a:lnSpc>
            </a:pPr>
            <a:r>
              <a:rPr sz="2800" spc="-50" dirty="0">
                <a:latin typeface="Arial"/>
                <a:cs typeface="Arial"/>
              </a:rPr>
              <a:t>Om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du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tar</a:t>
            </a:r>
            <a:r>
              <a:rPr sz="2800" spc="-165" dirty="0">
                <a:latin typeface="Arial"/>
                <a:cs typeface="Arial"/>
              </a:rPr>
              <a:t> </a:t>
            </a:r>
            <a:r>
              <a:rPr sz="2800" spc="-140" dirty="0">
                <a:latin typeface="Arial"/>
                <a:cs typeface="Arial"/>
              </a:rPr>
              <a:t>25g</a:t>
            </a:r>
            <a:r>
              <a:rPr sz="2800" spc="-130" dirty="0">
                <a:latin typeface="Arial"/>
                <a:cs typeface="Arial"/>
              </a:rPr>
              <a:t> </a:t>
            </a:r>
            <a:r>
              <a:rPr sz="2800" spc="-60" dirty="0">
                <a:latin typeface="Arial"/>
                <a:cs typeface="Arial"/>
              </a:rPr>
              <a:t>sukker</a:t>
            </a:r>
            <a:r>
              <a:rPr sz="2800" spc="-13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i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120" dirty="0">
                <a:latin typeface="Arial"/>
                <a:cs typeface="Arial"/>
              </a:rPr>
              <a:t>100g</a:t>
            </a:r>
            <a:r>
              <a:rPr sz="2800" spc="-130" dirty="0">
                <a:latin typeface="Arial"/>
                <a:cs typeface="Arial"/>
              </a:rPr>
              <a:t> </a:t>
            </a:r>
            <a:r>
              <a:rPr sz="2800" spc="-75" dirty="0">
                <a:latin typeface="Arial"/>
                <a:cs typeface="Arial"/>
              </a:rPr>
              <a:t>(100ml=100g)</a:t>
            </a:r>
            <a:r>
              <a:rPr sz="2800" spc="-110" dirty="0">
                <a:latin typeface="Arial"/>
                <a:cs typeface="Arial"/>
              </a:rPr>
              <a:t> </a:t>
            </a:r>
            <a:r>
              <a:rPr sz="2800" spc="-65" dirty="0">
                <a:latin typeface="Arial"/>
                <a:cs typeface="Arial"/>
              </a:rPr>
              <a:t>vann,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dirty="0">
                <a:latin typeface="Arial"/>
                <a:cs typeface="Arial"/>
              </a:rPr>
              <a:t>blir</a:t>
            </a:r>
            <a:r>
              <a:rPr sz="2800" spc="-175" dirty="0">
                <a:latin typeface="Arial"/>
                <a:cs typeface="Arial"/>
              </a:rPr>
              <a:t> </a:t>
            </a:r>
            <a:r>
              <a:rPr sz="2800" spc="-30" dirty="0">
                <a:latin typeface="Arial"/>
                <a:cs typeface="Arial"/>
              </a:rPr>
              <a:t>regnestykket </a:t>
            </a:r>
            <a:r>
              <a:rPr sz="2800" spc="-10" dirty="0">
                <a:latin typeface="Arial"/>
                <a:cs typeface="Arial"/>
              </a:rPr>
              <a:t>slik: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3872" y="4182567"/>
            <a:ext cx="1498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rial"/>
                <a:cs typeface="Arial"/>
              </a:rPr>
              <a:t>•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94956" y="4436998"/>
            <a:ext cx="452755" cy="22860"/>
          </a:xfrm>
          <a:custGeom>
            <a:avLst/>
            <a:gdLst/>
            <a:ahLst/>
            <a:cxnLst/>
            <a:rect l="l" t="t" r="r" b="b"/>
            <a:pathLst>
              <a:path w="452755" h="22860">
                <a:moveTo>
                  <a:pt x="452628" y="0"/>
                </a:moveTo>
                <a:lnTo>
                  <a:pt x="0" y="0"/>
                </a:lnTo>
                <a:lnTo>
                  <a:pt x="0" y="22859"/>
                </a:lnTo>
                <a:lnTo>
                  <a:pt x="452628" y="22859"/>
                </a:lnTo>
                <a:lnTo>
                  <a:pt x="45262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057147" y="4070096"/>
            <a:ext cx="324485" cy="3365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50" spc="-25" dirty="0">
                <a:latin typeface="Cambria"/>
                <a:cs typeface="Cambria"/>
              </a:rPr>
              <a:t>25</a:t>
            </a:r>
            <a:endParaRPr sz="2050" dirty="0">
              <a:latin typeface="Cambria"/>
              <a:cs typeface="Cambr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82472" y="4456887"/>
            <a:ext cx="475615" cy="3371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50" spc="-25" dirty="0">
                <a:latin typeface="Cambria"/>
                <a:cs typeface="Cambria"/>
              </a:rPr>
              <a:t>125</a:t>
            </a:r>
            <a:endParaRPr sz="2050" dirty="0">
              <a:latin typeface="Cambria"/>
              <a:cs typeface="Cambr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08252" y="4182567"/>
            <a:ext cx="96011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55" dirty="0">
                <a:latin typeface="Arial"/>
                <a:cs typeface="Arial"/>
              </a:rPr>
              <a:t>=</a:t>
            </a:r>
            <a:r>
              <a:rPr sz="2800" spc="-195" dirty="0">
                <a:latin typeface="Arial"/>
                <a:cs typeface="Arial"/>
              </a:rPr>
              <a:t> </a:t>
            </a:r>
            <a:r>
              <a:rPr sz="2800" spc="-95" dirty="0">
                <a:latin typeface="Arial"/>
                <a:cs typeface="Arial"/>
              </a:rPr>
              <a:t>20%</a:t>
            </a:r>
            <a:endParaRPr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67885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937</Words>
  <Application>Microsoft Macintosh PowerPoint</Application>
  <PresentationFormat>Widescreen</PresentationFormat>
  <Paragraphs>150</Paragraphs>
  <Slides>39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5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39</vt:i4>
      </vt:variant>
    </vt:vector>
  </HeadingPairs>
  <TitlesOfParts>
    <vt:vector size="45" baseType="lpstr">
      <vt:lpstr>Arial</vt:lpstr>
      <vt:lpstr>Arial-BoldItalicMT</vt:lpstr>
      <vt:lpstr>Cambria</vt:lpstr>
      <vt:lpstr>Times New Roman</vt:lpstr>
      <vt:lpstr>Wingdings</vt:lpstr>
      <vt:lpstr>Office Theme</vt:lpstr>
      <vt:lpstr>PowerPoint-presentasjon</vt:lpstr>
      <vt:lpstr>Dette skal du lære:</vt:lpstr>
      <vt:lpstr>Sukkervann, saft og andre løsninger</vt:lpstr>
      <vt:lpstr>PowerPoint-presentasjon</vt:lpstr>
      <vt:lpstr>Konsentrasjon i løsninger/blandinger</vt:lpstr>
      <vt:lpstr>Fortynning</vt:lpstr>
      <vt:lpstr>Løsemiddel</vt:lpstr>
      <vt:lpstr>Gå gjennom leksa.</vt:lpstr>
      <vt:lpstr>Hvor mye vann skal vi tilsette?</vt:lpstr>
      <vt:lpstr>Konsentrerte løsninger:</vt:lpstr>
      <vt:lpstr>Gasser kan løses i væske</vt:lpstr>
      <vt:lpstr>Lettløselig, tungtløselig eller uløselig?</vt:lpstr>
      <vt:lpstr>Gjøre oppgave 4.16</vt:lpstr>
      <vt:lpstr>Forsøk 4-A, s.128</vt:lpstr>
      <vt:lpstr>Syrer og baser</vt:lpstr>
      <vt:lpstr>Syrer:</vt:lpstr>
      <vt:lpstr>Organiske syrer</vt:lpstr>
      <vt:lpstr>Syre og sure løsninger</vt:lpstr>
      <vt:lpstr>Baser og basiske løsninger</vt:lpstr>
      <vt:lpstr>PowerPoint-presentasjon</vt:lpstr>
      <vt:lpstr>Vanlige baser hjemme</vt:lpstr>
      <vt:lpstr>Sterke basiske løsninger kalles lut</vt:lpstr>
      <vt:lpstr>Gjør leksene</vt:lpstr>
      <vt:lpstr>Forsøk</vt:lpstr>
      <vt:lpstr>Forsøk</vt:lpstr>
      <vt:lpstr>Forsøk</vt:lpstr>
      <vt:lpstr>Skriv rapport s.131 4-D</vt:lpstr>
      <vt:lpstr>Er løsningen sur eller basisk?</vt:lpstr>
      <vt:lpstr>Indikatorer på laboratoriet: lakmus og BTB</vt:lpstr>
      <vt:lpstr>Surhetsgrad/PH-verdi</vt:lpstr>
      <vt:lpstr>Rødkål</vt:lpstr>
      <vt:lpstr>PowerPoint-presentasjon</vt:lpstr>
      <vt:lpstr>PowerPoint-presentasjon</vt:lpstr>
      <vt:lpstr>Gjør oppgave 4.32-4.37 på s.126 Les s.117-120.</vt:lpstr>
      <vt:lpstr>Gå gjennom leksene: 4.32-4.37</vt:lpstr>
      <vt:lpstr>Når nedbøren blir sur</vt:lpstr>
      <vt:lpstr>En av våre største miljøproblemer: sur nedbør</vt:lpstr>
      <vt:lpstr>Schrödingers katt - NRK TV</vt:lpstr>
      <vt:lpstr>Finn en artikkel om sur nedbør i Norge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kristina ryen</dc:creator>
  <cp:lastModifiedBy>Sondre Trageton Ileby</cp:lastModifiedBy>
  <cp:revision>1</cp:revision>
  <cp:lastPrinted>2025-03-19T18:29:19Z</cp:lastPrinted>
  <dcterms:created xsi:type="dcterms:W3CDTF">2025-03-19T18:27:05Z</dcterms:created>
  <dcterms:modified xsi:type="dcterms:W3CDTF">2025-03-19T18:29:21Z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2025-03-12T00:00:00Z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2025-03-19T00:00:00Z</vt:filetime>
  </property>
  <property fmtid="{D5CDD505-2E9C-101B-9397-08002B2CF9AE}" pid="5" name="Producer">
    <vt:lpwstr>Microsoft® PowerPoint® for Microsoft 365</vt:lpwstr>
  </property>
</Properties>
</file>